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80" r:id="rId19"/>
    <p:sldId id="273" r:id="rId20"/>
    <p:sldId id="274" r:id="rId21"/>
    <p:sldId id="275" r:id="rId22"/>
    <p:sldId id="276" r:id="rId23"/>
    <p:sldId id="277" r:id="rId24"/>
    <p:sldId id="278" r:id="rId25"/>
    <p:sldId id="279" r:id="rId26"/>
    <p:sldId id="281" r:id="rId27"/>
    <p:sldId id="287" r:id="rId28"/>
    <p:sldId id="286" r:id="rId29"/>
    <p:sldId id="282" r:id="rId30"/>
    <p:sldId id="288" r:id="rId31"/>
    <p:sldId id="289" r:id="rId32"/>
    <p:sldId id="290" r:id="rId33"/>
    <p:sldId id="291" r:id="rId34"/>
    <p:sldId id="283" r:id="rId35"/>
    <p:sldId id="284" r:id="rId36"/>
    <p:sldId id="285" r:id="rId37"/>
    <p:sldId id="292" r:id="rId38"/>
    <p:sldId id="293" r:id="rId39"/>
    <p:sldId id="294" r:id="rId40"/>
    <p:sldId id="295" r:id="rId41"/>
    <p:sldId id="296" r:id="rId42"/>
    <p:sldId id="297" r:id="rId43"/>
    <p:sldId id="298" r:id="rId44"/>
    <p:sldId id="299" r:id="rId45"/>
    <p:sldId id="300" r:id="rId46"/>
    <p:sldId id="302" r:id="rId47"/>
    <p:sldId id="301" r:id="rId48"/>
    <p:sldId id="303" r:id="rId49"/>
    <p:sldId id="304" r:id="rId50"/>
    <p:sldId id="305" r:id="rId51"/>
    <p:sldId id="307" r:id="rId52"/>
    <p:sldId id="306"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1" r:id="rId76"/>
    <p:sldId id="330"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87E581-7A90-4A24-B2C4-77BB8292E228}" type="datetimeFigureOut">
              <a:rPr lang="en-US" smtClean="0"/>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AB5470-931A-4784-A286-FA21BE150CAE}" type="slidenum">
              <a:rPr lang="en-US" smtClean="0"/>
              <a:t>‹#›</a:t>
            </a:fld>
            <a:endParaRPr lang="en-US" dirty="0"/>
          </a:p>
        </p:txBody>
      </p:sp>
    </p:spTree>
    <p:extLst>
      <p:ext uri="{BB962C8B-B14F-4D97-AF65-F5344CB8AC3E}">
        <p14:creationId xmlns:p14="http://schemas.microsoft.com/office/powerpoint/2010/main" val="1085046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87E581-7A90-4A24-B2C4-77BB8292E228}" type="datetimeFigureOut">
              <a:rPr lang="en-US" smtClean="0"/>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AB5470-931A-4784-A286-FA21BE150CAE}" type="slidenum">
              <a:rPr lang="en-US" smtClean="0"/>
              <a:t>‹#›</a:t>
            </a:fld>
            <a:endParaRPr lang="en-US" dirty="0"/>
          </a:p>
        </p:txBody>
      </p:sp>
    </p:spTree>
    <p:extLst>
      <p:ext uri="{BB962C8B-B14F-4D97-AF65-F5344CB8AC3E}">
        <p14:creationId xmlns:p14="http://schemas.microsoft.com/office/powerpoint/2010/main" val="882954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87E581-7A90-4A24-B2C4-77BB8292E228}" type="datetimeFigureOut">
              <a:rPr lang="en-US" smtClean="0"/>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AB5470-931A-4784-A286-FA21BE150CAE}" type="slidenum">
              <a:rPr lang="en-US" smtClean="0"/>
              <a:t>‹#›</a:t>
            </a:fld>
            <a:endParaRPr lang="en-US" dirty="0"/>
          </a:p>
        </p:txBody>
      </p:sp>
    </p:spTree>
    <p:extLst>
      <p:ext uri="{BB962C8B-B14F-4D97-AF65-F5344CB8AC3E}">
        <p14:creationId xmlns:p14="http://schemas.microsoft.com/office/powerpoint/2010/main" val="198187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87E581-7A90-4A24-B2C4-77BB8292E228}" type="datetimeFigureOut">
              <a:rPr lang="en-US" smtClean="0"/>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AB5470-931A-4784-A286-FA21BE150CAE}" type="slidenum">
              <a:rPr lang="en-US" smtClean="0"/>
              <a:t>‹#›</a:t>
            </a:fld>
            <a:endParaRPr lang="en-US" dirty="0"/>
          </a:p>
        </p:txBody>
      </p:sp>
    </p:spTree>
    <p:extLst>
      <p:ext uri="{BB962C8B-B14F-4D97-AF65-F5344CB8AC3E}">
        <p14:creationId xmlns:p14="http://schemas.microsoft.com/office/powerpoint/2010/main" val="336944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87E581-7A90-4A24-B2C4-77BB8292E228}" type="datetimeFigureOut">
              <a:rPr lang="en-US" smtClean="0"/>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AB5470-931A-4784-A286-FA21BE150CAE}" type="slidenum">
              <a:rPr lang="en-US" smtClean="0"/>
              <a:t>‹#›</a:t>
            </a:fld>
            <a:endParaRPr lang="en-US" dirty="0"/>
          </a:p>
        </p:txBody>
      </p:sp>
    </p:spTree>
    <p:extLst>
      <p:ext uri="{BB962C8B-B14F-4D97-AF65-F5344CB8AC3E}">
        <p14:creationId xmlns:p14="http://schemas.microsoft.com/office/powerpoint/2010/main" val="185829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87E581-7A90-4A24-B2C4-77BB8292E228}" type="datetimeFigureOut">
              <a:rPr lang="en-US" smtClean="0"/>
              <a:t>8/27/2020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AB5470-931A-4784-A286-FA21BE150CAE}" type="slidenum">
              <a:rPr lang="en-US" smtClean="0"/>
              <a:t>‹#›</a:t>
            </a:fld>
            <a:endParaRPr lang="en-US" dirty="0"/>
          </a:p>
        </p:txBody>
      </p:sp>
    </p:spTree>
    <p:extLst>
      <p:ext uri="{BB962C8B-B14F-4D97-AF65-F5344CB8AC3E}">
        <p14:creationId xmlns:p14="http://schemas.microsoft.com/office/powerpoint/2010/main" val="141315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87E581-7A90-4A24-B2C4-77BB8292E228}" type="datetimeFigureOut">
              <a:rPr lang="en-US" smtClean="0"/>
              <a:t>8/27/2020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AB5470-931A-4784-A286-FA21BE150CAE}" type="slidenum">
              <a:rPr lang="en-US" smtClean="0"/>
              <a:t>‹#›</a:t>
            </a:fld>
            <a:endParaRPr lang="en-US" dirty="0"/>
          </a:p>
        </p:txBody>
      </p:sp>
    </p:spTree>
    <p:extLst>
      <p:ext uri="{BB962C8B-B14F-4D97-AF65-F5344CB8AC3E}">
        <p14:creationId xmlns:p14="http://schemas.microsoft.com/office/powerpoint/2010/main" val="408705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87E581-7A90-4A24-B2C4-77BB8292E228}" type="datetimeFigureOut">
              <a:rPr lang="en-US" smtClean="0"/>
              <a:t>8/27/2020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AB5470-931A-4784-A286-FA21BE150CAE}" type="slidenum">
              <a:rPr lang="en-US" smtClean="0"/>
              <a:t>‹#›</a:t>
            </a:fld>
            <a:endParaRPr lang="en-US" dirty="0"/>
          </a:p>
        </p:txBody>
      </p:sp>
    </p:spTree>
    <p:extLst>
      <p:ext uri="{BB962C8B-B14F-4D97-AF65-F5344CB8AC3E}">
        <p14:creationId xmlns:p14="http://schemas.microsoft.com/office/powerpoint/2010/main" val="746216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7E581-7A90-4A24-B2C4-77BB8292E228}" type="datetimeFigureOut">
              <a:rPr lang="en-US" smtClean="0"/>
              <a:t>8/27/2020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AB5470-931A-4784-A286-FA21BE150CAE}" type="slidenum">
              <a:rPr lang="en-US" smtClean="0"/>
              <a:t>‹#›</a:t>
            </a:fld>
            <a:endParaRPr lang="en-US" dirty="0"/>
          </a:p>
        </p:txBody>
      </p:sp>
    </p:spTree>
    <p:extLst>
      <p:ext uri="{BB962C8B-B14F-4D97-AF65-F5344CB8AC3E}">
        <p14:creationId xmlns:p14="http://schemas.microsoft.com/office/powerpoint/2010/main" val="4272658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87E581-7A90-4A24-B2C4-77BB8292E228}" type="datetimeFigureOut">
              <a:rPr lang="en-US" smtClean="0"/>
              <a:t>8/27/2020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AB5470-931A-4784-A286-FA21BE150CAE}" type="slidenum">
              <a:rPr lang="en-US" smtClean="0"/>
              <a:t>‹#›</a:t>
            </a:fld>
            <a:endParaRPr lang="en-US" dirty="0"/>
          </a:p>
        </p:txBody>
      </p:sp>
    </p:spTree>
    <p:extLst>
      <p:ext uri="{BB962C8B-B14F-4D97-AF65-F5344CB8AC3E}">
        <p14:creationId xmlns:p14="http://schemas.microsoft.com/office/powerpoint/2010/main" val="1634065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87E581-7A90-4A24-B2C4-77BB8292E228}" type="datetimeFigureOut">
              <a:rPr lang="en-US" smtClean="0"/>
              <a:t>8/27/2020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AB5470-931A-4784-A286-FA21BE150CAE}" type="slidenum">
              <a:rPr lang="en-US" smtClean="0"/>
              <a:t>‹#›</a:t>
            </a:fld>
            <a:endParaRPr lang="en-US" dirty="0"/>
          </a:p>
        </p:txBody>
      </p:sp>
    </p:spTree>
    <p:extLst>
      <p:ext uri="{BB962C8B-B14F-4D97-AF65-F5344CB8AC3E}">
        <p14:creationId xmlns:p14="http://schemas.microsoft.com/office/powerpoint/2010/main" val="387126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E581-7A90-4A24-B2C4-77BB8292E228}" type="datetimeFigureOut">
              <a:rPr lang="en-US" smtClean="0"/>
              <a:t>8/27/2020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B5470-931A-4784-A286-FA21BE150CAE}" type="slidenum">
              <a:rPr lang="en-US" smtClean="0"/>
              <a:t>‹#›</a:t>
            </a:fld>
            <a:endParaRPr lang="en-US" dirty="0"/>
          </a:p>
        </p:txBody>
      </p:sp>
    </p:spTree>
    <p:extLst>
      <p:ext uri="{BB962C8B-B14F-4D97-AF65-F5344CB8AC3E}">
        <p14:creationId xmlns:p14="http://schemas.microsoft.com/office/powerpoint/2010/main" val="228024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DIGITAL COMMUNICATION </a:t>
            </a:r>
            <a:endParaRPr lang="en-US" dirty="0"/>
          </a:p>
        </p:txBody>
      </p:sp>
      <p:sp>
        <p:nvSpPr>
          <p:cNvPr id="3" name="Subtitle 2"/>
          <p:cNvSpPr>
            <a:spLocks noGrp="1"/>
          </p:cNvSpPr>
          <p:nvPr>
            <p:ph type="subTitle" idx="1"/>
          </p:nvPr>
        </p:nvSpPr>
        <p:spPr>
          <a:xfrm>
            <a:off x="1371600" y="3886200"/>
            <a:ext cx="6400800" cy="1981200"/>
          </a:xfrm>
        </p:spPr>
        <p:txBody>
          <a:bodyPr>
            <a:normAutofit fontScale="47500" lnSpcReduction="20000"/>
          </a:bodyPr>
          <a:lstStyle/>
          <a:p>
            <a:r>
              <a:rPr lang="en-US" sz="5100" b="1" dirty="0" smtClean="0">
                <a:solidFill>
                  <a:schemeClr val="tx1"/>
                </a:solidFill>
              </a:rPr>
              <a:t>UNIT-1</a:t>
            </a:r>
          </a:p>
          <a:p>
            <a:pPr algn="l"/>
            <a:r>
              <a:rPr lang="en-US" sz="4500" dirty="0" smtClean="0"/>
              <a:t>Introduction:       </a:t>
            </a:r>
          </a:p>
          <a:p>
            <a:r>
              <a:rPr lang="en-US" sz="4500" dirty="0" smtClean="0"/>
              <a:t> </a:t>
            </a:r>
          </a:p>
          <a:p>
            <a:pPr algn="l"/>
            <a:r>
              <a:rPr lang="en-US" sz="4500" dirty="0" smtClean="0"/>
              <a:t>  Basic block diagram of digital and data communication systems. Their comparison with analog communication systems. </a:t>
            </a:r>
            <a:endParaRPr lang="en-US" sz="4500" dirty="0"/>
          </a:p>
        </p:txBody>
      </p:sp>
    </p:spTree>
    <p:extLst>
      <p:ext uri="{BB962C8B-B14F-4D97-AF65-F5344CB8AC3E}">
        <p14:creationId xmlns:p14="http://schemas.microsoft.com/office/powerpoint/2010/main" val="116116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457200"/>
            <a:ext cx="8229600" cy="5668963"/>
          </a:xfrm>
        </p:spPr>
        <p:txBody>
          <a:bodyPr>
            <a:normAutofit fontScale="92500" lnSpcReduction="10000"/>
          </a:bodyPr>
          <a:lstStyle/>
          <a:p>
            <a:pPr marL="0" indent="0">
              <a:buNone/>
            </a:pPr>
            <a:r>
              <a:rPr lang="en-US" b="1" u="sng" dirty="0"/>
              <a:t>Digital </a:t>
            </a:r>
            <a:r>
              <a:rPr lang="en-US" b="1" u="sng" dirty="0" smtClean="0"/>
              <a:t>Modulator</a:t>
            </a:r>
          </a:p>
          <a:p>
            <a:pPr marL="0" indent="0">
              <a:buNone/>
            </a:pPr>
            <a:endParaRPr lang="en-US" dirty="0"/>
          </a:p>
          <a:p>
            <a:pPr marL="0" indent="0">
              <a:buNone/>
            </a:pPr>
            <a:r>
              <a:rPr lang="en-US" dirty="0"/>
              <a:t>The signal to be transmitted is modulated here by a carrier. The signal is also converted to analog from the digital sequence, in order to make it travel through the channel or medium</a:t>
            </a:r>
            <a:r>
              <a:rPr lang="en-US" dirty="0" smtClean="0"/>
              <a:t>.</a:t>
            </a:r>
          </a:p>
          <a:p>
            <a:pPr marL="0" indent="0">
              <a:buNone/>
            </a:pPr>
            <a:endParaRPr lang="en-US" dirty="0"/>
          </a:p>
          <a:p>
            <a:pPr marL="0" indent="0">
              <a:buNone/>
            </a:pPr>
            <a:r>
              <a:rPr lang="en-US" b="1" u="sng" dirty="0" smtClean="0"/>
              <a:t>Channel</a:t>
            </a:r>
          </a:p>
          <a:p>
            <a:pPr marL="0" indent="0">
              <a:buNone/>
            </a:pPr>
            <a:endParaRPr lang="en-US" dirty="0"/>
          </a:p>
          <a:p>
            <a:pPr marL="0" indent="0">
              <a:buNone/>
            </a:pPr>
            <a:r>
              <a:rPr lang="en-US" dirty="0"/>
              <a:t>The channel or a medium, allows the analog signal to transmit from the transmitter end to the receiver end</a:t>
            </a:r>
            <a:r>
              <a:rPr lang="en-US" dirty="0" smtClean="0"/>
              <a:t>.</a:t>
            </a:r>
          </a:p>
          <a:p>
            <a:pPr marL="0" indent="0">
              <a:buNone/>
            </a:pPr>
            <a:endParaRPr lang="en-US" dirty="0"/>
          </a:p>
        </p:txBody>
      </p:sp>
    </p:spTree>
    <p:extLst>
      <p:ext uri="{BB962C8B-B14F-4D97-AF65-F5344CB8AC3E}">
        <p14:creationId xmlns:p14="http://schemas.microsoft.com/office/powerpoint/2010/main" val="1342280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533400"/>
            <a:ext cx="8229600" cy="5592763"/>
          </a:xfrm>
        </p:spPr>
        <p:txBody>
          <a:bodyPr>
            <a:normAutofit fontScale="77500" lnSpcReduction="20000"/>
          </a:bodyPr>
          <a:lstStyle/>
          <a:p>
            <a:pPr marL="0" indent="0">
              <a:buNone/>
            </a:pPr>
            <a:r>
              <a:rPr lang="en-US" b="1" u="sng" dirty="0"/>
              <a:t>Source </a:t>
            </a:r>
            <a:r>
              <a:rPr lang="en-US" b="1" u="sng" dirty="0" smtClean="0"/>
              <a:t>Encoder:-</a:t>
            </a:r>
          </a:p>
          <a:p>
            <a:pPr marL="0" indent="0">
              <a:buNone/>
            </a:pPr>
            <a:endParaRPr lang="en-US" b="1" u="sng" dirty="0"/>
          </a:p>
          <a:p>
            <a:pPr marL="0" indent="0">
              <a:buNone/>
            </a:pPr>
            <a:r>
              <a:rPr lang="en-US" dirty="0"/>
              <a:t>The source encoder compresses the data into minimum number of bits. This process helps in effective utilization of the bandwidth. It removes the redundant bits </a:t>
            </a:r>
            <a:r>
              <a:rPr lang="en-US" i="1" dirty="0"/>
              <a:t>unnecessaryexcessbits</a:t>
            </a:r>
            <a:r>
              <a:rPr lang="en-US" dirty="0"/>
              <a:t>,</a:t>
            </a:r>
            <a:r>
              <a:rPr lang="en-US" i="1" dirty="0"/>
              <a:t>i</a:t>
            </a:r>
            <a:r>
              <a:rPr lang="en-US" dirty="0"/>
              <a:t>.</a:t>
            </a:r>
            <a:r>
              <a:rPr lang="en-US" i="1" dirty="0"/>
              <a:t>e</a:t>
            </a:r>
            <a:r>
              <a:rPr lang="en-US" dirty="0"/>
              <a:t>.,</a:t>
            </a:r>
            <a:r>
              <a:rPr lang="en-US" i="1" dirty="0"/>
              <a:t>zeroesunnecessaryexcessbits</a:t>
            </a:r>
            <a:r>
              <a:rPr lang="en-US" dirty="0"/>
              <a:t>,i.e.,zeroes</a:t>
            </a:r>
            <a:r>
              <a:rPr lang="en-US" dirty="0" smtClean="0"/>
              <a:t>.</a:t>
            </a:r>
          </a:p>
          <a:p>
            <a:pPr marL="0" indent="0">
              <a:buNone/>
            </a:pPr>
            <a:endParaRPr lang="en-US" dirty="0"/>
          </a:p>
          <a:p>
            <a:pPr marL="0" indent="0">
              <a:buNone/>
            </a:pPr>
            <a:r>
              <a:rPr lang="en-US" b="1" u="sng" dirty="0"/>
              <a:t>Channel </a:t>
            </a:r>
            <a:r>
              <a:rPr lang="en-US" b="1" u="sng" dirty="0" smtClean="0"/>
              <a:t>Encoder:-</a:t>
            </a:r>
          </a:p>
          <a:p>
            <a:pPr marL="0" indent="0">
              <a:buNone/>
            </a:pPr>
            <a:endParaRPr lang="en-US" dirty="0"/>
          </a:p>
          <a:p>
            <a:pPr marL="0" indent="0">
              <a:buNone/>
            </a:pPr>
            <a:r>
              <a:rPr lang="en-US" dirty="0"/>
              <a:t>The channel encoder, does the coding for error correction. During the transmission of the signal, due to the noise in the channel, the signal may get altered and hence to avoid this, the channel encoder adds some redundant bits to the transmitted data. These are the error correcting bits.</a:t>
            </a:r>
          </a:p>
          <a:p>
            <a:pPr marL="0" indent="0">
              <a:buNone/>
            </a:pPr>
            <a:endParaRPr lang="en-US" dirty="0"/>
          </a:p>
        </p:txBody>
      </p:sp>
    </p:spTree>
    <p:extLst>
      <p:ext uri="{BB962C8B-B14F-4D97-AF65-F5344CB8AC3E}">
        <p14:creationId xmlns:p14="http://schemas.microsoft.com/office/powerpoint/2010/main" val="28299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381000"/>
            <a:ext cx="8229600" cy="5745163"/>
          </a:xfrm>
        </p:spPr>
        <p:txBody>
          <a:bodyPr>
            <a:normAutofit fontScale="85000" lnSpcReduction="10000"/>
          </a:bodyPr>
          <a:lstStyle/>
          <a:p>
            <a:pPr marL="0" indent="0">
              <a:buNone/>
            </a:pPr>
            <a:r>
              <a:rPr lang="en-US" b="1" u="sng" dirty="0" smtClean="0"/>
              <a:t>Digital Demodulator</a:t>
            </a:r>
          </a:p>
          <a:p>
            <a:pPr marL="0" indent="0">
              <a:buNone/>
            </a:pPr>
            <a:endParaRPr lang="en-US" dirty="0" smtClean="0"/>
          </a:p>
          <a:p>
            <a:pPr marL="0" indent="0">
              <a:buNone/>
            </a:pPr>
            <a:r>
              <a:rPr lang="en-US" dirty="0" smtClean="0"/>
              <a:t>This is the first step at the receiver end. The received signal is demodulated as well as converted again from analog to digital. The signal gets reconstructed here.</a:t>
            </a:r>
          </a:p>
          <a:p>
            <a:pPr marL="0" indent="0">
              <a:buNone/>
            </a:pPr>
            <a:endParaRPr lang="en-US" dirty="0"/>
          </a:p>
          <a:p>
            <a:pPr marL="0" indent="0">
              <a:buNone/>
            </a:pPr>
            <a:r>
              <a:rPr lang="en-US" b="1" u="sng" dirty="0"/>
              <a:t>Channel Decoder</a:t>
            </a:r>
          </a:p>
          <a:p>
            <a:endParaRPr lang="en-US" dirty="0" smtClean="0"/>
          </a:p>
          <a:p>
            <a:pPr marL="0" indent="0">
              <a:buNone/>
            </a:pPr>
            <a:r>
              <a:rPr lang="en-US" dirty="0" smtClean="0"/>
              <a:t>The </a:t>
            </a:r>
            <a:r>
              <a:rPr lang="en-US" dirty="0"/>
              <a:t>channel decoder, after detecting the sequence, does some error corrections. The distortions which might occur during the transmission, are corrected by adding some redundant bits. This addition of bits helps in the complete recovery of the original signal.</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4111143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457200"/>
            <a:ext cx="8229600" cy="5668963"/>
          </a:xfrm>
        </p:spPr>
        <p:txBody>
          <a:bodyPr>
            <a:normAutofit fontScale="92500" lnSpcReduction="20000"/>
          </a:bodyPr>
          <a:lstStyle/>
          <a:p>
            <a:pPr marL="0" indent="0">
              <a:buNone/>
            </a:pPr>
            <a:r>
              <a:rPr lang="en-US" b="1" u="sng" dirty="0"/>
              <a:t>Source </a:t>
            </a:r>
            <a:r>
              <a:rPr lang="en-US" b="1" u="sng" dirty="0" smtClean="0"/>
              <a:t>Decoder</a:t>
            </a:r>
          </a:p>
          <a:p>
            <a:pPr marL="0" indent="0">
              <a:buNone/>
            </a:pPr>
            <a:endParaRPr lang="en-US" b="1" u="sng" dirty="0"/>
          </a:p>
          <a:p>
            <a:pPr marL="0" indent="0">
              <a:buNone/>
            </a:pPr>
            <a:r>
              <a:rPr lang="en-US" dirty="0" smtClean="0"/>
              <a:t>The </a:t>
            </a:r>
            <a:r>
              <a:rPr lang="en-US" dirty="0"/>
              <a:t>resultant signal is once again digitized by sampling and quantizing so that the pure digital output is obtained without the loss of information. The source decoder recreates the source output</a:t>
            </a:r>
            <a:r>
              <a:rPr lang="en-US" dirty="0" smtClean="0"/>
              <a:t>.</a:t>
            </a:r>
          </a:p>
          <a:p>
            <a:pPr marL="0" indent="0">
              <a:buNone/>
            </a:pPr>
            <a:endParaRPr lang="en-US" dirty="0"/>
          </a:p>
          <a:p>
            <a:pPr marL="0" indent="0">
              <a:buNone/>
            </a:pPr>
            <a:r>
              <a:rPr lang="en-US" b="1" u="sng" dirty="0"/>
              <a:t>Output </a:t>
            </a:r>
            <a:r>
              <a:rPr lang="en-US" b="1" u="sng" dirty="0" smtClean="0"/>
              <a:t>Transducer</a:t>
            </a:r>
          </a:p>
          <a:p>
            <a:endParaRPr lang="en-US" dirty="0"/>
          </a:p>
          <a:p>
            <a:pPr marL="0" indent="0">
              <a:buNone/>
            </a:pPr>
            <a:r>
              <a:rPr lang="en-US" dirty="0"/>
              <a:t>This is the last block which converts the signal into the original physical form, which was at the input of the transmitter. It converts the electrical signal into physical output (</a:t>
            </a:r>
            <a:r>
              <a:rPr lang="en-US" b="1" dirty="0"/>
              <a:t>Example</a:t>
            </a:r>
            <a:r>
              <a:rPr lang="en-US" dirty="0"/>
              <a:t>: loud speaker).</a:t>
            </a:r>
          </a:p>
          <a:p>
            <a:pPr marL="0" indent="0">
              <a:buNone/>
            </a:pPr>
            <a:endParaRPr lang="en-US" dirty="0"/>
          </a:p>
        </p:txBody>
      </p:sp>
    </p:spTree>
    <p:extLst>
      <p:ext uri="{BB962C8B-B14F-4D97-AF65-F5344CB8AC3E}">
        <p14:creationId xmlns:p14="http://schemas.microsoft.com/office/powerpoint/2010/main" val="2821803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381000"/>
            <a:ext cx="8229600" cy="5745163"/>
          </a:xfrm>
        </p:spPr>
        <p:txBody>
          <a:bodyPr>
            <a:normAutofit lnSpcReduction="10000"/>
          </a:bodyPr>
          <a:lstStyle/>
          <a:p>
            <a:pPr marL="0" indent="0">
              <a:buNone/>
            </a:pPr>
            <a:r>
              <a:rPr lang="en-US" b="1" u="sng" dirty="0"/>
              <a:t>Output </a:t>
            </a:r>
            <a:r>
              <a:rPr lang="en-US" b="1" u="sng" dirty="0" smtClean="0"/>
              <a:t>Signal</a:t>
            </a:r>
          </a:p>
          <a:p>
            <a:pPr marL="0" indent="0">
              <a:buNone/>
            </a:pPr>
            <a:endParaRPr lang="en-US" dirty="0"/>
          </a:p>
          <a:p>
            <a:pPr marL="0" indent="0">
              <a:buNone/>
            </a:pPr>
            <a:r>
              <a:rPr lang="en-US" dirty="0"/>
              <a:t>This is the output which is produced after the whole process. </a:t>
            </a:r>
            <a:r>
              <a:rPr lang="en-US" b="1" dirty="0"/>
              <a:t>Example</a:t>
            </a:r>
            <a:r>
              <a:rPr lang="en-US" dirty="0"/>
              <a:t> − The sound signal received.</a:t>
            </a:r>
          </a:p>
          <a:p>
            <a:pPr marL="0" indent="0">
              <a:buNone/>
            </a:pPr>
            <a:r>
              <a:rPr lang="en-US" dirty="0"/>
              <a:t>This unit has dealt with the introduction, the digitization of signals, the advantages and the elements of digital communications. In the coming chapters, we will learn about the concepts </a:t>
            </a:r>
            <a:r>
              <a:rPr lang="en-US" dirty="0" smtClean="0"/>
              <a:t>of Sampling Theorem and Quantization, etc. </a:t>
            </a:r>
            <a:endParaRPr lang="en-US" dirty="0"/>
          </a:p>
        </p:txBody>
      </p:sp>
    </p:spTree>
    <p:extLst>
      <p:ext uri="{BB962C8B-B14F-4D97-AF65-F5344CB8AC3E}">
        <p14:creationId xmlns:p14="http://schemas.microsoft.com/office/powerpoint/2010/main" val="2465758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19200"/>
            <a:ext cx="7772400" cy="1470025"/>
          </a:xfrm>
        </p:spPr>
        <p:txBody>
          <a:bodyPr>
            <a:normAutofit/>
          </a:bodyPr>
          <a:lstStyle/>
          <a:p>
            <a:r>
              <a:rPr lang="en-US" sz="3600" dirty="0" smtClean="0"/>
              <a:t>Unit-2</a:t>
            </a:r>
            <a:br>
              <a:rPr lang="en-US" sz="3600" dirty="0" smtClean="0"/>
            </a:br>
            <a:r>
              <a:rPr lang="en-US" sz="3600" dirty="0" smtClean="0"/>
              <a:t>Sampling theorem and its basic concept</a:t>
            </a:r>
            <a:r>
              <a:rPr lang="en-US" dirty="0" smtClean="0"/>
              <a:t>.</a:t>
            </a:r>
            <a:endParaRPr lang="en-US" dirty="0"/>
          </a:p>
        </p:txBody>
      </p:sp>
      <p:sp>
        <p:nvSpPr>
          <p:cNvPr id="5" name="Subtitle 4"/>
          <p:cNvSpPr>
            <a:spLocks noGrp="1"/>
          </p:cNvSpPr>
          <p:nvPr>
            <p:ph type="subTitle" idx="1"/>
          </p:nvPr>
        </p:nvSpPr>
        <p:spPr>
          <a:xfrm>
            <a:off x="1371600" y="3048000"/>
            <a:ext cx="6400800" cy="2590800"/>
          </a:xfrm>
        </p:spPr>
        <p:txBody>
          <a:bodyPr>
            <a:normAutofit fontScale="70000" lnSpcReduction="20000"/>
          </a:bodyPr>
          <a:lstStyle/>
          <a:p>
            <a:pPr algn="l"/>
            <a:r>
              <a:rPr lang="en-US" dirty="0" smtClean="0"/>
              <a:t>Use of Sampling Theorem: </a:t>
            </a:r>
          </a:p>
          <a:p>
            <a:pPr algn="l"/>
            <a:r>
              <a:rPr lang="en-US" dirty="0" smtClean="0"/>
              <a:t>-Introduction to PAM, PPM, PWM </a:t>
            </a:r>
          </a:p>
          <a:p>
            <a:pPr algn="l"/>
            <a:r>
              <a:rPr lang="en-US" dirty="0" smtClean="0"/>
              <a:t>-Quantization and error of Quantization </a:t>
            </a:r>
          </a:p>
          <a:p>
            <a:pPr algn="l"/>
            <a:r>
              <a:rPr lang="en-US" dirty="0"/>
              <a:t>-</a:t>
            </a:r>
            <a:r>
              <a:rPr lang="en-US" dirty="0" smtClean="0"/>
              <a:t>PCM, DPCM, their advantage and disadvantage </a:t>
            </a:r>
          </a:p>
          <a:p>
            <a:pPr algn="l"/>
            <a:r>
              <a:rPr lang="en-US" dirty="0" smtClean="0"/>
              <a:t>-DELTA and ADAPTIVE DELTA Modulation concept of </a:t>
            </a:r>
            <a:r>
              <a:rPr lang="en-US" smtClean="0"/>
              <a:t>COMPANDING  </a:t>
            </a:r>
          </a:p>
          <a:p>
            <a:pPr algn="l"/>
            <a:r>
              <a:rPr lang="en-US" smtClean="0"/>
              <a:t>- </a:t>
            </a:r>
            <a:r>
              <a:rPr lang="en-US" dirty="0" smtClean="0"/>
              <a:t>Frequency hopping spread spectrum technique</a:t>
            </a:r>
            <a:endParaRPr lang="en-US" dirty="0"/>
          </a:p>
        </p:txBody>
      </p:sp>
    </p:spTree>
    <p:extLst>
      <p:ext uri="{BB962C8B-B14F-4D97-AF65-F5344CB8AC3E}">
        <p14:creationId xmlns:p14="http://schemas.microsoft.com/office/powerpoint/2010/main" val="3465623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Theorem </a:t>
            </a:r>
            <a:r>
              <a:rPr lang="en-US" dirty="0" err="1" smtClean="0"/>
              <a:t>Defination</a:t>
            </a:r>
            <a:endParaRPr lang="en-US" dirty="0"/>
          </a:p>
        </p:txBody>
      </p:sp>
      <p:sp>
        <p:nvSpPr>
          <p:cNvPr id="3" name="Content Placeholder 2"/>
          <p:cNvSpPr>
            <a:spLocks noGrp="1"/>
          </p:cNvSpPr>
          <p:nvPr>
            <p:ph idx="1"/>
          </p:nvPr>
        </p:nvSpPr>
        <p:spPr/>
        <p:txBody>
          <a:bodyPr>
            <a:normAutofit fontScale="77500" lnSpcReduction="20000"/>
          </a:bodyPr>
          <a:lstStyle/>
          <a:p>
            <a:pPr fontAlgn="base"/>
            <a:r>
              <a:rPr lang="en-US" dirty="0"/>
              <a:t>The sampling theorem can be defined as the conversion of an analog signal into a discrete form by taking the sampling frequency as twice the input analog signal frequency. Input signal frequency denoted by </a:t>
            </a:r>
            <a:r>
              <a:rPr lang="en-US" dirty="0" err="1"/>
              <a:t>Fm</a:t>
            </a:r>
            <a:r>
              <a:rPr lang="en-US" dirty="0"/>
              <a:t> and sampling signal frequency denoted by </a:t>
            </a:r>
            <a:r>
              <a:rPr lang="en-US" dirty="0" err="1"/>
              <a:t>Fs</a:t>
            </a:r>
            <a:r>
              <a:rPr lang="en-US" dirty="0"/>
              <a:t>.</a:t>
            </a:r>
          </a:p>
          <a:p>
            <a:pPr fontAlgn="base"/>
            <a:r>
              <a:rPr lang="en-US" dirty="0"/>
              <a:t>The output sample signal is represented by the samples. These samples are maintained with a gap, these gaps are termed as sample period or sampling interval (</a:t>
            </a:r>
            <a:r>
              <a:rPr lang="en-US" dirty="0" err="1"/>
              <a:t>Ts</a:t>
            </a:r>
            <a:r>
              <a:rPr lang="en-US" dirty="0"/>
              <a:t>). And the reciprocal of the sampling period is known as “sampling frequency” or “sampling rate”. The number of samples is represented in the sampled signal is indicated by the sampling rate.</a:t>
            </a:r>
          </a:p>
          <a:p>
            <a:pPr fontAlgn="base"/>
            <a:r>
              <a:rPr lang="en-US" dirty="0"/>
              <a:t>Sampling frequency </a:t>
            </a:r>
            <a:r>
              <a:rPr lang="en-US" b="1" dirty="0" err="1"/>
              <a:t>Fs</a:t>
            </a:r>
            <a:r>
              <a:rPr lang="en-US" b="1" dirty="0"/>
              <a:t>=1/</a:t>
            </a:r>
            <a:r>
              <a:rPr lang="en-US" b="1" dirty="0" err="1"/>
              <a:t>Ts</a:t>
            </a:r>
            <a:endParaRPr lang="en-US" dirty="0"/>
          </a:p>
          <a:p>
            <a:pPr marL="0" indent="0">
              <a:buNone/>
            </a:pPr>
            <a:endParaRPr lang="en-US" dirty="0"/>
          </a:p>
        </p:txBody>
      </p:sp>
    </p:spTree>
    <p:extLst>
      <p:ext uri="{BB962C8B-B14F-4D97-AF65-F5344CB8AC3E}">
        <p14:creationId xmlns:p14="http://schemas.microsoft.com/office/powerpoint/2010/main" val="2710310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304800"/>
            <a:ext cx="8229600" cy="6096000"/>
          </a:xfrm>
        </p:spPr>
        <p:txBody>
          <a:bodyPr>
            <a:normAutofit fontScale="92500" lnSpcReduction="20000"/>
          </a:bodyPr>
          <a:lstStyle/>
          <a:p>
            <a:pPr marL="0" indent="0" fontAlgn="base">
              <a:buNone/>
            </a:pPr>
            <a:r>
              <a:rPr lang="en-US" sz="3900" b="1" u="sng" dirty="0" smtClean="0"/>
              <a:t>Sampling Theorem Statement</a:t>
            </a:r>
          </a:p>
          <a:p>
            <a:pPr marL="0" indent="0" fontAlgn="base">
              <a:buNone/>
            </a:pPr>
            <a:r>
              <a:rPr lang="en-US" dirty="0" smtClean="0"/>
              <a:t>Sampling </a:t>
            </a:r>
            <a:r>
              <a:rPr lang="en-US" dirty="0"/>
              <a:t>theorem states that “continues form of a time-variant signal can be represented in the discrete form of a signal with help of samples and the sampled (discrete) signal can be recovered to original form when the sampling signal frequency </a:t>
            </a:r>
            <a:r>
              <a:rPr lang="en-US" dirty="0" err="1"/>
              <a:t>Fs</a:t>
            </a:r>
            <a:r>
              <a:rPr lang="en-US" dirty="0"/>
              <a:t> having the greater frequency value than or equal to the input signal frequency Fm</a:t>
            </a:r>
            <a:r>
              <a:rPr lang="en-US" dirty="0" smtClean="0"/>
              <a:t>.</a:t>
            </a:r>
            <a:r>
              <a:rPr lang="en-US" dirty="0"/>
              <a:t/>
            </a:r>
            <a:br>
              <a:rPr lang="en-US" dirty="0"/>
            </a:br>
            <a:endParaRPr lang="en-US" dirty="0"/>
          </a:p>
          <a:p>
            <a:pPr marL="0" indent="0" algn="ctr" fontAlgn="base">
              <a:buNone/>
            </a:pPr>
            <a:r>
              <a:rPr lang="en-US" b="1" dirty="0" err="1"/>
              <a:t>Fs</a:t>
            </a:r>
            <a:r>
              <a:rPr lang="en-US" b="1" dirty="0"/>
              <a:t> ≥ 2Fm</a:t>
            </a:r>
            <a:endParaRPr lang="en-US" dirty="0"/>
          </a:p>
          <a:p>
            <a:pPr marL="0" indent="0" fontAlgn="base">
              <a:buNone/>
            </a:pPr>
            <a:r>
              <a:rPr lang="en-US" dirty="0"/>
              <a:t>If the sampling frequency (</a:t>
            </a:r>
            <a:r>
              <a:rPr lang="en-US" dirty="0" err="1"/>
              <a:t>Fs</a:t>
            </a:r>
            <a:r>
              <a:rPr lang="en-US" dirty="0"/>
              <a:t>) equals twice the input signal frequency (</a:t>
            </a:r>
            <a:r>
              <a:rPr lang="en-US" dirty="0" err="1"/>
              <a:t>Fm</a:t>
            </a:r>
            <a:r>
              <a:rPr lang="en-US" dirty="0"/>
              <a:t>), then such a condition is called the </a:t>
            </a:r>
            <a:r>
              <a:rPr lang="en-US" dirty="0" err="1"/>
              <a:t>Nyquist</a:t>
            </a:r>
            <a:r>
              <a:rPr lang="en-US" dirty="0"/>
              <a:t> Criteria for sampling. When sampling frequency equals twice the input signal frequency is known as “</a:t>
            </a:r>
            <a:r>
              <a:rPr lang="en-US" dirty="0" err="1"/>
              <a:t>Nyquist</a:t>
            </a:r>
            <a:r>
              <a:rPr lang="en-US" dirty="0"/>
              <a:t> rate”.</a:t>
            </a:r>
          </a:p>
          <a:p>
            <a:pPr marL="0" indent="0">
              <a:buNone/>
            </a:pPr>
            <a:endParaRPr lang="en-US" dirty="0"/>
          </a:p>
        </p:txBody>
      </p:sp>
    </p:spTree>
    <p:extLst>
      <p:ext uri="{BB962C8B-B14F-4D97-AF65-F5344CB8AC3E}">
        <p14:creationId xmlns:p14="http://schemas.microsoft.com/office/powerpoint/2010/main" val="1897307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199"/>
            <a:ext cx="9112687" cy="3733799"/>
          </a:xfrm>
          <a:prstGeom prst="rect">
            <a:avLst/>
          </a:prstGeom>
        </p:spPr>
      </p:pic>
      <p:sp>
        <p:nvSpPr>
          <p:cNvPr id="6" name="Title 5"/>
          <p:cNvSpPr>
            <a:spLocks noGrp="1"/>
          </p:cNvSpPr>
          <p:nvPr>
            <p:ph type="title"/>
          </p:nvPr>
        </p:nvSpPr>
        <p:spPr/>
        <p:txBody>
          <a:bodyPr/>
          <a:lstStyle/>
          <a:p>
            <a:r>
              <a:rPr lang="en-US" dirty="0" smtClean="0"/>
              <a:t>Sampling Output Block Diagram</a:t>
            </a:r>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1637" y="4814911"/>
            <a:ext cx="1848108" cy="333422"/>
          </a:xfrm>
          <a:prstGeom prst="rect">
            <a:avLst/>
          </a:prstGeom>
        </p:spPr>
      </p:pic>
    </p:spTree>
    <p:extLst>
      <p:ext uri="{BB962C8B-B14F-4D97-AF65-F5344CB8AC3E}">
        <p14:creationId xmlns:p14="http://schemas.microsoft.com/office/powerpoint/2010/main" val="513956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304800"/>
            <a:ext cx="8229600" cy="5821363"/>
          </a:xfrm>
        </p:spPr>
        <p:txBody>
          <a:bodyPr/>
          <a:lstStyle/>
          <a:p>
            <a:pPr marL="0" indent="0" fontAlgn="base">
              <a:buNone/>
            </a:pPr>
            <a:r>
              <a:rPr lang="en-US" b="1" u="sng" dirty="0"/>
              <a:t>Sampling Output Waveforms</a:t>
            </a:r>
          </a:p>
          <a:p>
            <a:pPr marL="0" indent="0" fontAlgn="base">
              <a:buNone/>
            </a:pPr>
            <a:r>
              <a:rPr lang="en-US" dirty="0"/>
              <a:t>The sampling process requires two input signals. The first input signal is an analog signal and another input is sampling pulse or equidistance pulse train signal. And the output which is then sampled signal comes from the multiplier block. The sampling process output waveforms are shown below.</a:t>
            </a:r>
          </a:p>
          <a:p>
            <a:endParaRPr lang="en-US" dirty="0"/>
          </a:p>
        </p:txBody>
      </p:sp>
    </p:spTree>
    <p:extLst>
      <p:ext uri="{BB962C8B-B14F-4D97-AF65-F5344CB8AC3E}">
        <p14:creationId xmlns:p14="http://schemas.microsoft.com/office/powerpoint/2010/main" val="1238098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to Digital Communication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a:t>
            </a:r>
            <a:r>
              <a:rPr lang="en-US" dirty="0"/>
              <a:t>communication that occurs in our day-to-day life is in the form of signals. These signals, such as sound signals, generally, are analog in nature. When the communication needs to be established over a distance, then the analog signals are sent through wire, using different techniques for effective transmission.</a:t>
            </a:r>
          </a:p>
        </p:txBody>
      </p:sp>
    </p:spTree>
    <p:extLst>
      <p:ext uri="{BB962C8B-B14F-4D97-AF65-F5344CB8AC3E}">
        <p14:creationId xmlns:p14="http://schemas.microsoft.com/office/powerpoint/2010/main" val="3718953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Sampling Output Waveforms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6" y="1981200"/>
            <a:ext cx="8652164" cy="4068358"/>
          </a:xfrm>
          <a:prstGeom prst="rect">
            <a:avLst/>
          </a:prstGeom>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1" y="5643394"/>
            <a:ext cx="1981200" cy="371527"/>
          </a:xfrm>
          <a:prstGeom prst="rect">
            <a:avLst/>
          </a:prstGeom>
        </p:spPr>
      </p:pic>
    </p:spTree>
    <p:extLst>
      <p:ext uri="{BB962C8B-B14F-4D97-AF65-F5344CB8AC3E}">
        <p14:creationId xmlns:p14="http://schemas.microsoft.com/office/powerpoint/2010/main" val="4277452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 Pulse </a:t>
            </a:r>
            <a:r>
              <a:rPr lang="en-US" dirty="0" smtClean="0"/>
              <a:t>Modulation</a:t>
            </a:r>
            <a:endParaRPr lang="en-US" dirty="0"/>
          </a:p>
        </p:txBody>
      </p:sp>
      <p:sp>
        <p:nvSpPr>
          <p:cNvPr id="3" name="Content Placeholder 2"/>
          <p:cNvSpPr>
            <a:spLocks noGrp="1"/>
          </p:cNvSpPr>
          <p:nvPr>
            <p:ph idx="1"/>
          </p:nvPr>
        </p:nvSpPr>
        <p:spPr/>
        <p:txBody>
          <a:bodyPr/>
          <a:lstStyle/>
          <a:p>
            <a:pPr marL="0" indent="0">
              <a:buNone/>
            </a:pPr>
            <a:r>
              <a:rPr lang="en-US" dirty="0"/>
              <a:t>After the continuous wave modulation, the next division is Pulse modulation. Pulse modulation is further divided into analog and digital modulation. The analog modulation techniques are mainly classified into Pulse Amplitude Modulation, Pulse Duration Modulation/Pulse Width Modulation, and Pulse Position Modulation</a:t>
            </a:r>
          </a:p>
        </p:txBody>
      </p:sp>
    </p:spTree>
    <p:extLst>
      <p:ext uri="{BB962C8B-B14F-4D97-AF65-F5344CB8AC3E}">
        <p14:creationId xmlns:p14="http://schemas.microsoft.com/office/powerpoint/2010/main" val="161036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Pulse Amplitude Modulation</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Pulse Amplitude Modulation (PAM)</a:t>
            </a:r>
            <a:r>
              <a:rPr lang="en-US" dirty="0"/>
              <a:t> is an analog modulating scheme in which the amplitude of the pulse carrier varies proportional to the instantaneous amplitude of the message signal</a:t>
            </a:r>
            <a:r>
              <a:rPr lang="en-US" dirty="0" smtClean="0"/>
              <a:t>.</a:t>
            </a:r>
            <a:endParaRPr lang="en-US" dirty="0"/>
          </a:p>
          <a:p>
            <a:pPr marL="0" indent="0">
              <a:buNone/>
            </a:pPr>
            <a:r>
              <a:rPr lang="en-US" dirty="0"/>
              <a:t>The pulse amplitude modulated signal, will follow the amplitude of the original signal, as the signal traces out the path of the whole wave. In natural PAM, a signal sampled at the </a:t>
            </a:r>
            <a:r>
              <a:rPr lang="en-US" dirty="0" err="1"/>
              <a:t>Nyquist</a:t>
            </a:r>
            <a:r>
              <a:rPr lang="en-US" dirty="0"/>
              <a:t> rate is reconstructed, by passing it through an efficient </a:t>
            </a:r>
            <a:r>
              <a:rPr lang="en-US" b="1" dirty="0"/>
              <a:t>Low Pass Frequency (LPF)</a:t>
            </a:r>
            <a:r>
              <a:rPr lang="en-US" dirty="0"/>
              <a:t> with exact cutoff frequency</a:t>
            </a:r>
          </a:p>
          <a:p>
            <a:endParaRPr lang="en-US" dirty="0"/>
          </a:p>
        </p:txBody>
      </p:sp>
    </p:spTree>
    <p:extLst>
      <p:ext uri="{BB962C8B-B14F-4D97-AF65-F5344CB8AC3E}">
        <p14:creationId xmlns:p14="http://schemas.microsoft.com/office/powerpoint/2010/main" val="602159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t>The following figures explain the Pulse Amplitude Modulation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105899"/>
            <a:ext cx="3773491" cy="5752101"/>
          </a:xfrm>
          <a:prstGeom prst="rect">
            <a:avLst/>
          </a:prstGeom>
        </p:spPr>
      </p:pic>
    </p:spTree>
    <p:extLst>
      <p:ext uri="{BB962C8B-B14F-4D97-AF65-F5344CB8AC3E}">
        <p14:creationId xmlns:p14="http://schemas.microsoft.com/office/powerpoint/2010/main" val="4237651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Pulse Width </a:t>
            </a:r>
            <a:r>
              <a:rPr lang="en-US" dirty="0" smtClean="0"/>
              <a:t>Modulation</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Pulse </a:t>
            </a:r>
            <a:r>
              <a:rPr lang="en-US" b="1" dirty="0"/>
              <a:t>Width Modulation (PWM)</a:t>
            </a:r>
            <a:r>
              <a:rPr lang="en-US" dirty="0"/>
              <a:t> or </a:t>
            </a:r>
            <a:r>
              <a:rPr lang="en-US" b="1" dirty="0"/>
              <a:t>Pulse Duration Modulation (PDM)</a:t>
            </a:r>
            <a:r>
              <a:rPr lang="en-US" dirty="0"/>
              <a:t> or </a:t>
            </a:r>
            <a:r>
              <a:rPr lang="en-US" b="1" dirty="0"/>
              <a:t>Pulse Time Modulation (PTM)</a:t>
            </a:r>
            <a:r>
              <a:rPr lang="en-US" dirty="0"/>
              <a:t> is an analog modulating scheme in which the duration or width or time of the pulse carrier varies proportional to the instantaneous amplitude of the message signal.</a:t>
            </a:r>
          </a:p>
          <a:p>
            <a:pPr marL="0" indent="0">
              <a:buNone/>
            </a:pPr>
            <a:r>
              <a:rPr lang="en-US" dirty="0"/>
              <a:t>The width of the pulse varies in this method, but the amplitude of the signal remains constant. Amplitude limiters are used to make the amplitude of the signal constant. These circuits clip off the amplitude, to a desired level and hence the noise is limited.</a:t>
            </a:r>
          </a:p>
          <a:p>
            <a:pPr marL="0" indent="0">
              <a:buNone/>
            </a:pPr>
            <a:endParaRPr lang="en-US" dirty="0"/>
          </a:p>
        </p:txBody>
      </p:sp>
    </p:spTree>
    <p:extLst>
      <p:ext uri="{BB962C8B-B14F-4D97-AF65-F5344CB8AC3E}">
        <p14:creationId xmlns:p14="http://schemas.microsoft.com/office/powerpoint/2010/main" val="2576988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t>The following figures explain the types of Pulse Width Modulations.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95400"/>
            <a:ext cx="6400800" cy="5331852"/>
          </a:xfrm>
          <a:prstGeom prst="rect">
            <a:avLst/>
          </a:prstGeom>
        </p:spPr>
      </p:pic>
    </p:spTree>
    <p:extLst>
      <p:ext uri="{BB962C8B-B14F-4D97-AF65-F5344CB8AC3E}">
        <p14:creationId xmlns:p14="http://schemas.microsoft.com/office/powerpoint/2010/main" val="3260191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Pulse Position </a:t>
            </a:r>
            <a:r>
              <a:rPr lang="en-US" dirty="0" smtClean="0"/>
              <a:t>Modulation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Pulse Position Modulation (PPM)</a:t>
            </a:r>
            <a:r>
              <a:rPr lang="en-US" dirty="0"/>
              <a:t> is an analog modulating scheme in which the amplitude and width of the pulses are kept constant, while the position of each pulse, with reference to the position of a reference pulse varies according to the instantaneous sampled value of the message signal.</a:t>
            </a:r>
          </a:p>
          <a:p>
            <a:pPr marL="0" indent="0">
              <a:buNone/>
            </a:pPr>
            <a:r>
              <a:rPr lang="en-US" dirty="0"/>
              <a:t>The transmitter has to send synchronizing pulses (or simply sync pulses) to keep the transmitter and receiver in synchronism. These sync pulses help maintain the position of the pulses.</a:t>
            </a:r>
          </a:p>
          <a:p>
            <a:endParaRPr lang="en-US" dirty="0"/>
          </a:p>
        </p:txBody>
      </p:sp>
    </p:spTree>
    <p:extLst>
      <p:ext uri="{BB962C8B-B14F-4D97-AF65-F5344CB8AC3E}">
        <p14:creationId xmlns:p14="http://schemas.microsoft.com/office/powerpoint/2010/main" val="1639457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The </a:t>
            </a:r>
            <a:r>
              <a:rPr lang="en-US" sz="2800" dirty="0"/>
              <a:t>following figures explain the Pulse Position </a:t>
            </a:r>
            <a:r>
              <a:rPr lang="en-US" sz="2800" dirty="0" smtClean="0"/>
              <a:t>Modulation.</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47799"/>
            <a:ext cx="8077200" cy="5334001"/>
          </a:xfrm>
          <a:prstGeom prst="rect">
            <a:avLst/>
          </a:prstGeom>
        </p:spPr>
      </p:pic>
    </p:spTree>
    <p:extLst>
      <p:ext uri="{BB962C8B-B14F-4D97-AF65-F5344CB8AC3E}">
        <p14:creationId xmlns:p14="http://schemas.microsoft.com/office/powerpoint/2010/main" val="3959377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dirty="0"/>
              <a:t>Comparison between PAM, PWM, and PPM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975959"/>
            <a:ext cx="8845388" cy="5272441"/>
          </a:xfrm>
        </p:spPr>
      </p:pic>
    </p:spTree>
    <p:extLst>
      <p:ext uri="{BB962C8B-B14F-4D97-AF65-F5344CB8AC3E}">
        <p14:creationId xmlns:p14="http://schemas.microsoft.com/office/powerpoint/2010/main" val="150336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r>
              <a:rPr lang="en-US" dirty="0"/>
              <a:t>Quantization</a:t>
            </a:r>
            <a:br>
              <a:rPr lang="en-US" dirty="0"/>
            </a:br>
            <a:endParaRPr lang="en-US" dirty="0"/>
          </a:p>
        </p:txBody>
      </p:sp>
      <p:sp>
        <p:nvSpPr>
          <p:cNvPr id="7" name="Content Placeholder 6"/>
          <p:cNvSpPr>
            <a:spLocks noGrp="1"/>
          </p:cNvSpPr>
          <p:nvPr>
            <p:ph idx="1"/>
          </p:nvPr>
        </p:nvSpPr>
        <p:spPr/>
        <p:txBody>
          <a:bodyPr/>
          <a:lstStyle/>
          <a:p>
            <a:pPr marL="0" indent="0">
              <a:buNone/>
            </a:pPr>
            <a:r>
              <a:rPr lang="en-US" dirty="0"/>
              <a:t>The digitization of analog signals involves the rounding off of the values which are approximately equal to the analog values. The method of sampling chooses a few points on the analog signal and then these points are joined to round off the value to a near stabilized value. Such a process is called as </a:t>
            </a:r>
            <a:r>
              <a:rPr lang="en-US" b="1" dirty="0"/>
              <a:t>Quantization</a:t>
            </a:r>
            <a:r>
              <a:rPr lang="en-US" dirty="0"/>
              <a:t>.</a:t>
            </a:r>
          </a:p>
        </p:txBody>
      </p:sp>
    </p:spTree>
    <p:extLst>
      <p:ext uri="{BB962C8B-B14F-4D97-AF65-F5344CB8AC3E}">
        <p14:creationId xmlns:p14="http://schemas.microsoft.com/office/powerpoint/2010/main" val="354595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Necessity of Digitization</a:t>
            </a:r>
          </a:p>
        </p:txBody>
      </p:sp>
      <p:sp>
        <p:nvSpPr>
          <p:cNvPr id="3" name="Content Placeholder 2"/>
          <p:cNvSpPr>
            <a:spLocks noGrp="1"/>
          </p:cNvSpPr>
          <p:nvPr>
            <p:ph idx="1"/>
          </p:nvPr>
        </p:nvSpPr>
        <p:spPr/>
        <p:txBody>
          <a:bodyPr>
            <a:normAutofit fontScale="77500" lnSpcReduction="20000"/>
          </a:bodyPr>
          <a:lstStyle/>
          <a:p>
            <a:r>
              <a:rPr lang="en-US" dirty="0"/>
              <a:t>The conventional methods of communication used analog signals for long distance communications, which suffer from many losses such as distortion, interference, and other losses including security breach.</a:t>
            </a:r>
          </a:p>
          <a:p>
            <a:r>
              <a:rPr lang="en-US" dirty="0"/>
              <a:t>In order to overcome these problems, the signals are digitized using different techniques. The digitized signals allow the communication to be more clear and accurate without losses.</a:t>
            </a:r>
          </a:p>
          <a:p>
            <a:r>
              <a:rPr lang="en-US" dirty="0"/>
              <a:t>The following figure indicates the difference between analog and digital signals. The digital signals consist of </a:t>
            </a:r>
            <a:r>
              <a:rPr lang="en-US" b="1" dirty="0"/>
              <a:t>1s</a:t>
            </a:r>
            <a:r>
              <a:rPr lang="en-US" dirty="0"/>
              <a:t> and </a:t>
            </a:r>
            <a:r>
              <a:rPr lang="en-US" b="1" dirty="0"/>
              <a:t>0s</a:t>
            </a:r>
            <a:r>
              <a:rPr lang="en-US" dirty="0"/>
              <a:t> which indicate High and Low values respectively.</a:t>
            </a:r>
          </a:p>
          <a:p>
            <a:pPr marL="0" indent="0">
              <a:buNone/>
            </a:pPr>
            <a:endParaRPr lang="en-US" dirty="0"/>
          </a:p>
        </p:txBody>
      </p:sp>
    </p:spTree>
    <p:extLst>
      <p:ext uri="{BB962C8B-B14F-4D97-AF65-F5344CB8AC3E}">
        <p14:creationId xmlns:p14="http://schemas.microsoft.com/office/powerpoint/2010/main" val="327612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52400"/>
            <a:ext cx="8229600" cy="122238"/>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381001"/>
            <a:ext cx="8229600" cy="2133599"/>
          </a:xfrm>
        </p:spPr>
        <p:txBody>
          <a:bodyPr>
            <a:normAutofit fontScale="77500" lnSpcReduction="20000"/>
          </a:bodyPr>
          <a:lstStyle/>
          <a:p>
            <a:pPr marL="0" indent="0">
              <a:buNone/>
            </a:pPr>
            <a:r>
              <a:rPr lang="en-US" b="1" u="sng" dirty="0"/>
              <a:t>Quantizing an Analog Signal</a:t>
            </a:r>
          </a:p>
          <a:p>
            <a:pPr marL="0" indent="0">
              <a:buNone/>
            </a:pPr>
            <a:r>
              <a:rPr lang="en-US" dirty="0"/>
              <a:t>The analog-to-digital converters perform this type of function to create a series of digital values out of the given analog signal. The following figure represents an analog signal. This signal to get converted into digital, has to undergo sampling and quantizing</a:t>
            </a:r>
            <a:r>
              <a:rPr lang="en-US" dirty="0" smtClean="0"/>
              <a:t>.</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590800"/>
            <a:ext cx="6172200" cy="3940628"/>
          </a:xfrm>
          <a:prstGeom prst="rect">
            <a:avLst/>
          </a:prstGeom>
        </p:spPr>
      </p:pic>
    </p:spTree>
    <p:extLst>
      <p:ext uri="{BB962C8B-B14F-4D97-AF65-F5344CB8AC3E}">
        <p14:creationId xmlns:p14="http://schemas.microsoft.com/office/powerpoint/2010/main" val="487345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381000"/>
            <a:ext cx="8229600" cy="2743200"/>
          </a:xfrm>
        </p:spPr>
        <p:txBody>
          <a:bodyPr>
            <a:normAutofit fontScale="77500" lnSpcReduction="20000"/>
          </a:bodyPr>
          <a:lstStyle/>
          <a:p>
            <a:pPr marL="0" indent="0">
              <a:buNone/>
            </a:pPr>
            <a:r>
              <a:rPr lang="en-US" dirty="0"/>
              <a:t>The quantizing of an analog signal is done by discretizing the signal with a number of quantization levels. </a:t>
            </a:r>
            <a:r>
              <a:rPr lang="en-US" b="1" dirty="0"/>
              <a:t>Quantization</a:t>
            </a:r>
            <a:r>
              <a:rPr lang="en-US" dirty="0"/>
              <a:t> is representing the sampled values of the amplitude by a finite set of levels, which means converting a continuous-amplitude sample into a discrete-time signal.</a:t>
            </a:r>
          </a:p>
          <a:p>
            <a:pPr marL="0" indent="0">
              <a:buNone/>
            </a:pPr>
            <a:r>
              <a:rPr lang="en-US" dirty="0"/>
              <a:t>The following figure shows how an analog signal gets quantized. The blue line represents analog signal while the brown one represents the quantized signal</a:t>
            </a:r>
            <a:r>
              <a:rPr lang="en-US" dirty="0" smtClean="0"/>
              <a:t>.</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985655"/>
            <a:ext cx="6223000" cy="3810000"/>
          </a:xfrm>
          <a:prstGeom prst="rect">
            <a:avLst/>
          </a:prstGeom>
        </p:spPr>
      </p:pic>
    </p:spTree>
    <p:extLst>
      <p:ext uri="{BB962C8B-B14F-4D97-AF65-F5344CB8AC3E}">
        <p14:creationId xmlns:p14="http://schemas.microsoft.com/office/powerpoint/2010/main" val="2210358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a:t>Both sampling and quantization result in the loss of information. The quality of a </a:t>
            </a:r>
            <a:r>
              <a:rPr lang="en-US" dirty="0" err="1"/>
              <a:t>Quantizer</a:t>
            </a:r>
            <a:r>
              <a:rPr lang="en-US" dirty="0"/>
              <a:t> output depends upon the number of quantization levels used. The discrete amplitudes of the quantized output are called as </a:t>
            </a:r>
            <a:r>
              <a:rPr lang="en-US" b="1" dirty="0"/>
              <a:t>representation levels</a:t>
            </a:r>
            <a:r>
              <a:rPr lang="en-US" dirty="0"/>
              <a:t> or </a:t>
            </a:r>
            <a:r>
              <a:rPr lang="en-US" b="1" dirty="0"/>
              <a:t>reconstruction levels</a:t>
            </a:r>
            <a:r>
              <a:rPr lang="en-US" dirty="0"/>
              <a:t>. The spacing between the two adjacent representation levels is called a </a:t>
            </a:r>
            <a:r>
              <a:rPr lang="en-US" b="1" dirty="0"/>
              <a:t>quantum</a:t>
            </a:r>
            <a:r>
              <a:rPr lang="en-US" dirty="0"/>
              <a:t> or </a:t>
            </a:r>
            <a:r>
              <a:rPr lang="en-US" b="1" dirty="0"/>
              <a:t>step-size</a:t>
            </a:r>
            <a:r>
              <a:rPr lang="en-US" dirty="0"/>
              <a:t>.</a:t>
            </a:r>
          </a:p>
        </p:txBody>
      </p:sp>
    </p:spTree>
    <p:extLst>
      <p:ext uri="{BB962C8B-B14F-4D97-AF65-F5344CB8AC3E}">
        <p14:creationId xmlns:p14="http://schemas.microsoft.com/office/powerpoint/2010/main" val="3426024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err="1" smtClean="0"/>
              <a:t>Contd</a:t>
            </a:r>
            <a:r>
              <a:rPr lang="en-US" dirty="0" smtClean="0"/>
              <a:t>…</a:t>
            </a:r>
            <a:endParaRPr lang="en-US" dirty="0"/>
          </a:p>
        </p:txBody>
      </p:sp>
      <p:sp>
        <p:nvSpPr>
          <p:cNvPr id="3" name="Content Placeholder 2"/>
          <p:cNvSpPr>
            <a:spLocks noGrp="1"/>
          </p:cNvSpPr>
          <p:nvPr>
            <p:ph idx="1"/>
          </p:nvPr>
        </p:nvSpPr>
        <p:spPr>
          <a:xfrm>
            <a:off x="457200" y="1143001"/>
            <a:ext cx="8229600" cy="1142999"/>
          </a:xfrm>
        </p:spPr>
        <p:txBody>
          <a:bodyPr>
            <a:normAutofit fontScale="85000" lnSpcReduction="10000"/>
          </a:bodyPr>
          <a:lstStyle/>
          <a:p>
            <a:pPr marL="0" indent="0">
              <a:buNone/>
            </a:pPr>
            <a:r>
              <a:rPr lang="en-US" dirty="0"/>
              <a:t>The following figure shows the resultant quantized signal which is the digital form for the given analog signal.</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1905000"/>
            <a:ext cx="8065955" cy="4953000"/>
          </a:xfrm>
          <a:prstGeom prst="rect">
            <a:avLst/>
          </a:prstGeom>
        </p:spPr>
      </p:pic>
    </p:spTree>
    <p:extLst>
      <p:ext uri="{BB962C8B-B14F-4D97-AF65-F5344CB8AC3E}">
        <p14:creationId xmlns:p14="http://schemas.microsoft.com/office/powerpoint/2010/main" val="1947736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Types of Quantization</a:t>
            </a:r>
            <a:endParaRPr lang="en-US" dirty="0"/>
          </a:p>
        </p:txBody>
      </p:sp>
      <p:sp>
        <p:nvSpPr>
          <p:cNvPr id="4" name="Content Placeholder 3"/>
          <p:cNvSpPr>
            <a:spLocks noGrp="1"/>
          </p:cNvSpPr>
          <p:nvPr>
            <p:ph idx="1"/>
          </p:nvPr>
        </p:nvSpPr>
        <p:spPr/>
        <p:txBody>
          <a:bodyPr>
            <a:normAutofit fontScale="92500" lnSpcReduction="20000"/>
          </a:bodyPr>
          <a:lstStyle/>
          <a:p>
            <a:pPr marL="0" indent="0">
              <a:buNone/>
            </a:pPr>
            <a:r>
              <a:rPr lang="en-US" dirty="0"/>
              <a:t>There are two types of </a:t>
            </a:r>
            <a:r>
              <a:rPr lang="en-US" dirty="0" smtClean="0"/>
              <a:t>Quantization:</a:t>
            </a:r>
          </a:p>
          <a:p>
            <a:r>
              <a:rPr lang="en-US" dirty="0" smtClean="0"/>
              <a:t>Uniform Quantization</a:t>
            </a:r>
          </a:p>
          <a:p>
            <a:r>
              <a:rPr lang="en-US" dirty="0" smtClean="0"/>
              <a:t>Non-uniform </a:t>
            </a:r>
            <a:r>
              <a:rPr lang="en-US" dirty="0"/>
              <a:t>Quantization</a:t>
            </a:r>
          </a:p>
          <a:p>
            <a:pPr marL="0" indent="0">
              <a:buNone/>
            </a:pPr>
            <a:r>
              <a:rPr lang="en-US" dirty="0"/>
              <a:t>The type of quantization in which the quantization levels are uniformly spaced is termed as a </a:t>
            </a:r>
            <a:r>
              <a:rPr lang="en-US" b="1" dirty="0"/>
              <a:t>Uniform Quantization</a:t>
            </a:r>
            <a:r>
              <a:rPr lang="en-US" dirty="0"/>
              <a:t>. </a:t>
            </a:r>
            <a:endParaRPr lang="en-US" dirty="0" smtClean="0"/>
          </a:p>
          <a:p>
            <a:pPr marL="0" indent="0">
              <a:buNone/>
            </a:pPr>
            <a:r>
              <a:rPr lang="en-US" dirty="0"/>
              <a:t>The type of quantization in which the quantization levels are unequal and mostly the relation between them is logarithmic, is termed as a </a:t>
            </a:r>
            <a:r>
              <a:rPr lang="en-US" b="1" dirty="0"/>
              <a:t>Non-uniform Quantization</a:t>
            </a:r>
            <a:r>
              <a:rPr lang="en-US" dirty="0"/>
              <a:t>.</a:t>
            </a:r>
          </a:p>
        </p:txBody>
      </p:sp>
    </p:spTree>
    <p:extLst>
      <p:ext uri="{BB962C8B-B14F-4D97-AF65-F5344CB8AC3E}">
        <p14:creationId xmlns:p14="http://schemas.microsoft.com/office/powerpoint/2010/main" val="168412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2400" dirty="0"/>
              <a:t>There are two types of uniform quantization. They are Mid-Rise type and Mid-Tread type. The following figures represent the two types of uniform quantization.</a:t>
            </a:r>
          </a:p>
        </p:txBody>
      </p:sp>
      <p:sp>
        <p:nvSpPr>
          <p:cNvPr id="4" name="Content Placeholder 3"/>
          <p:cNvSpPr>
            <a:spLocks noGrp="1"/>
          </p:cNvSpPr>
          <p:nvPr>
            <p:ph idx="1"/>
          </p:nvPr>
        </p:nvSpPr>
        <p:spPr/>
        <p:txBody>
          <a:bodyPr/>
          <a:lstStyle/>
          <a:p>
            <a:pPr marL="0" indent="0">
              <a:buNone/>
            </a:pPr>
            <a:r>
              <a:rPr lang="en-US" dirty="0"/>
              <a:t> </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45" y="1752600"/>
            <a:ext cx="9034255" cy="3731853"/>
          </a:xfrm>
          <a:prstGeom prst="rect">
            <a:avLst/>
          </a:prstGeom>
        </p:spPr>
      </p:pic>
    </p:spTree>
    <p:extLst>
      <p:ext uri="{BB962C8B-B14F-4D97-AF65-F5344CB8AC3E}">
        <p14:creationId xmlns:p14="http://schemas.microsoft.com/office/powerpoint/2010/main" val="2910817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err="1" smtClean="0"/>
              <a:t>Contd</a:t>
            </a:r>
            <a:r>
              <a:rPr lang="en-US" dirty="0" smtClean="0"/>
              <a:t>…</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pPr marL="0" indent="0">
              <a:buNone/>
            </a:pPr>
            <a:r>
              <a:rPr lang="en-US" dirty="0"/>
              <a:t>Figure 1 shows the mid-rise type and figure 2 shows the mid-tread type of uniform quantization.</a:t>
            </a:r>
          </a:p>
          <a:p>
            <a:r>
              <a:rPr lang="en-US" dirty="0"/>
              <a:t>The </a:t>
            </a:r>
            <a:r>
              <a:rPr lang="en-US" b="1" dirty="0"/>
              <a:t>Mid-Rise</a:t>
            </a:r>
            <a:r>
              <a:rPr lang="en-US" dirty="0"/>
              <a:t> type is so called because the origin lies in the middle of a raising part of the stair-case like graph. The quantization levels in this type are even in number.</a:t>
            </a:r>
          </a:p>
          <a:p>
            <a:r>
              <a:rPr lang="en-US" dirty="0"/>
              <a:t>The </a:t>
            </a:r>
            <a:r>
              <a:rPr lang="en-US" b="1" dirty="0"/>
              <a:t>Mid-tread</a:t>
            </a:r>
            <a:r>
              <a:rPr lang="en-US" dirty="0"/>
              <a:t> type is so called because the origin lies in the middle of a tread of the stair-case like graph. The quantization levels in this type are odd in number.</a:t>
            </a:r>
          </a:p>
          <a:p>
            <a:r>
              <a:rPr lang="en-US" dirty="0"/>
              <a:t>Both the mid-rise and mid-tread type of uniform </a:t>
            </a:r>
            <a:r>
              <a:rPr lang="en-US" dirty="0" err="1"/>
              <a:t>quantizers</a:t>
            </a:r>
            <a:r>
              <a:rPr lang="en-US" dirty="0"/>
              <a:t> are symmetric about the origin.</a:t>
            </a:r>
          </a:p>
          <a:p>
            <a:endParaRPr lang="en-US" dirty="0"/>
          </a:p>
        </p:txBody>
      </p:sp>
    </p:spTree>
    <p:extLst>
      <p:ext uri="{BB962C8B-B14F-4D97-AF65-F5344CB8AC3E}">
        <p14:creationId xmlns:p14="http://schemas.microsoft.com/office/powerpoint/2010/main" val="3345356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Quantization Error</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For any system, during its functioning, there is always a difference in the values of its input and output. The processing of the system results in an error, which is the difference of those values.</a:t>
            </a:r>
          </a:p>
          <a:p>
            <a:pPr marL="0" indent="0">
              <a:buNone/>
            </a:pPr>
            <a:r>
              <a:rPr lang="en-US" dirty="0"/>
              <a:t>The difference between an input value and its quantized value is called a </a:t>
            </a:r>
            <a:r>
              <a:rPr lang="en-US" b="1" dirty="0"/>
              <a:t>Quantization Error</a:t>
            </a:r>
            <a:r>
              <a:rPr lang="en-US" dirty="0"/>
              <a:t>. A </a:t>
            </a:r>
            <a:r>
              <a:rPr lang="en-US" b="1" dirty="0" err="1"/>
              <a:t>Quantizer</a:t>
            </a:r>
            <a:r>
              <a:rPr lang="en-US" dirty="0"/>
              <a:t> is a logarithmic function that performs Quantization </a:t>
            </a:r>
            <a:r>
              <a:rPr lang="en-US" dirty="0" err="1"/>
              <a:t>roundingoffthevalueroundingoffthevalue</a:t>
            </a:r>
            <a:r>
              <a:rPr lang="en-US" dirty="0"/>
              <a:t>. An analog-to-digital converter (</a:t>
            </a:r>
            <a:r>
              <a:rPr lang="en-US" b="1" dirty="0"/>
              <a:t>ADC</a:t>
            </a:r>
            <a:r>
              <a:rPr lang="en-US" dirty="0"/>
              <a:t>) works as a </a:t>
            </a:r>
            <a:r>
              <a:rPr lang="en-US" dirty="0" err="1"/>
              <a:t>quantizer</a:t>
            </a:r>
            <a:r>
              <a:rPr lang="en-US" dirty="0"/>
              <a:t>.</a:t>
            </a:r>
          </a:p>
          <a:p>
            <a:pPr marL="0" indent="0">
              <a:buNone/>
            </a:pPr>
            <a:endParaRPr lang="en-US" dirty="0"/>
          </a:p>
        </p:txBody>
      </p:sp>
    </p:spTree>
    <p:extLst>
      <p:ext uri="{BB962C8B-B14F-4D97-AF65-F5344CB8AC3E}">
        <p14:creationId xmlns:p14="http://schemas.microsoft.com/office/powerpoint/2010/main" val="624933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a:t>The following figure illustrates an example for a quantization error, indicating the difference between the original signal and the quantized signal.</a:t>
            </a:r>
          </a:p>
        </p:txBody>
      </p:sp>
      <p:sp>
        <p:nvSpPr>
          <p:cNvPr id="3" name="Content Placeholder 2"/>
          <p:cNvSpPr>
            <a:spLocks noGrp="1"/>
          </p:cNvSpPr>
          <p:nvPr>
            <p:ph idx="1"/>
          </p:nvPr>
        </p:nvSpPr>
        <p:spPr>
          <a:xfrm>
            <a:off x="457200" y="1447800"/>
            <a:ext cx="8229600" cy="4678363"/>
          </a:xfrm>
        </p:spPr>
        <p:txBody>
          <a:bodyPr/>
          <a:lstStyle/>
          <a:p>
            <a:pPr marL="0" indent="0">
              <a:buNone/>
            </a:pPr>
            <a:r>
              <a:rPr lang="en-US" dirty="0" smtClean="0"/>
              <a:t> </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95153"/>
            <a:ext cx="7917292" cy="5286877"/>
          </a:xfrm>
          <a:prstGeom prst="rect">
            <a:avLst/>
          </a:prstGeom>
        </p:spPr>
      </p:pic>
    </p:spTree>
    <p:extLst>
      <p:ext uri="{BB962C8B-B14F-4D97-AF65-F5344CB8AC3E}">
        <p14:creationId xmlns:p14="http://schemas.microsoft.com/office/powerpoint/2010/main" val="52079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Quantization </a:t>
            </a:r>
            <a:r>
              <a:rPr lang="en-US" dirty="0" smtClean="0"/>
              <a:t>Noise</a:t>
            </a:r>
            <a:endParaRPr lang="en-US" dirty="0"/>
          </a:p>
        </p:txBody>
      </p:sp>
      <p:sp>
        <p:nvSpPr>
          <p:cNvPr id="3" name="Content Placeholder 2"/>
          <p:cNvSpPr>
            <a:spLocks noGrp="1"/>
          </p:cNvSpPr>
          <p:nvPr>
            <p:ph idx="1"/>
          </p:nvPr>
        </p:nvSpPr>
        <p:spPr/>
        <p:txBody>
          <a:bodyPr/>
          <a:lstStyle/>
          <a:p>
            <a:pPr marL="0" indent="0">
              <a:buNone/>
            </a:pPr>
            <a:r>
              <a:rPr lang="en-US" dirty="0"/>
              <a:t>It is a type of quantization error, which usually occurs in analog audio signal, while quantizing it to digital. For example, in music, the signals keep changing continuously, where a regularity is not found in errors. Such errors create a wideband noise called as </a:t>
            </a:r>
            <a:r>
              <a:rPr lang="en-US" b="1" dirty="0"/>
              <a:t>Quantization Noise</a:t>
            </a:r>
            <a:r>
              <a:rPr lang="en-US" dirty="0"/>
              <a:t>.</a:t>
            </a:r>
          </a:p>
        </p:txBody>
      </p:sp>
    </p:spTree>
    <p:extLst>
      <p:ext uri="{BB962C8B-B14F-4D97-AF65-F5344CB8AC3E}">
        <p14:creationId xmlns:p14="http://schemas.microsoft.com/office/powerpoint/2010/main" val="5684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of Signals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2209800"/>
            <a:ext cx="7506590" cy="3014010"/>
          </a:xfrm>
        </p:spPr>
      </p:pic>
    </p:spTree>
    <p:extLst>
      <p:ext uri="{BB962C8B-B14F-4D97-AF65-F5344CB8AC3E}">
        <p14:creationId xmlns:p14="http://schemas.microsoft.com/office/powerpoint/2010/main" val="34174421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Pulse Code </a:t>
            </a:r>
            <a:r>
              <a:rPr lang="en-US" dirty="0" smtClean="0"/>
              <a:t>Modulation</a:t>
            </a:r>
            <a:endParaRPr lang="en-US" dirty="0"/>
          </a:p>
        </p:txBody>
      </p:sp>
      <p:sp>
        <p:nvSpPr>
          <p:cNvPr id="3" name="Content Placeholder 2"/>
          <p:cNvSpPr>
            <a:spLocks noGrp="1"/>
          </p:cNvSpPr>
          <p:nvPr>
            <p:ph idx="1"/>
          </p:nvPr>
        </p:nvSpPr>
        <p:spPr/>
        <p:txBody>
          <a:bodyPr/>
          <a:lstStyle/>
          <a:p>
            <a:pPr marL="0" indent="0">
              <a:buNone/>
            </a:pPr>
            <a:r>
              <a:rPr lang="en-US" dirty="0"/>
              <a:t>A signal is pulse code modulated to convert its analog information into a binary sequence, i.e., </a:t>
            </a:r>
            <a:r>
              <a:rPr lang="en-US" b="1" dirty="0"/>
              <a:t>1s</a:t>
            </a:r>
            <a:r>
              <a:rPr lang="en-US" dirty="0"/>
              <a:t> and </a:t>
            </a:r>
            <a:r>
              <a:rPr lang="en-US" b="1" dirty="0"/>
              <a:t>0s</a:t>
            </a:r>
            <a:r>
              <a:rPr lang="en-US" dirty="0"/>
              <a:t>. The output of a PCM will resemble a binary sequence. The following figure shows an example of PCM output with respect to instantaneous values of a given sine wave.</a:t>
            </a:r>
          </a:p>
        </p:txBody>
      </p:sp>
    </p:spTree>
    <p:extLst>
      <p:ext uri="{BB962C8B-B14F-4D97-AF65-F5344CB8AC3E}">
        <p14:creationId xmlns:p14="http://schemas.microsoft.com/office/powerpoint/2010/main" val="2185051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Waveform of PCM</a:t>
            </a:r>
            <a:endParaRPr lang="en-US" dirty="0"/>
          </a:p>
        </p:txBody>
      </p:sp>
      <p:sp>
        <p:nvSpPr>
          <p:cNvPr id="3" name="Content Placeholder 2"/>
          <p:cNvSpPr>
            <a:spLocks noGrp="1"/>
          </p:cNvSpPr>
          <p:nvPr>
            <p:ph idx="1"/>
          </p:nvPr>
        </p:nvSpPr>
        <p:spPr/>
        <p:txBody>
          <a:bodyPr/>
          <a:lstStyle/>
          <a:p>
            <a:pPr marL="0" indent="0">
              <a:buNone/>
            </a:pPr>
            <a:r>
              <a:rPr lang="en-US" dirty="0"/>
              <a:t> </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4" y="2066734"/>
            <a:ext cx="9005456" cy="4024312"/>
          </a:xfrm>
          <a:prstGeom prst="rect">
            <a:avLst/>
          </a:prstGeom>
        </p:spPr>
      </p:pic>
    </p:spTree>
    <p:extLst>
      <p:ext uri="{BB962C8B-B14F-4D97-AF65-F5344CB8AC3E}">
        <p14:creationId xmlns:p14="http://schemas.microsoft.com/office/powerpoint/2010/main" val="3765406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dirty="0"/>
              <a:t>Instead of a pulse train, PCM produces a series of numbers or digits, and hence this process is called as </a:t>
            </a:r>
            <a:r>
              <a:rPr lang="en-US" b="1" dirty="0"/>
              <a:t>digital</a:t>
            </a:r>
            <a:r>
              <a:rPr lang="en-US" dirty="0"/>
              <a:t>. Each one of these digits, though in binary code, represent the approximate amplitude of the signal sample at that instant.</a:t>
            </a:r>
          </a:p>
          <a:p>
            <a:pPr marL="0" indent="0">
              <a:buNone/>
            </a:pPr>
            <a:r>
              <a:rPr lang="en-US" dirty="0"/>
              <a:t>In Pulse Code Modulation, the message signal is represented by a sequence of coded pulses. This message signal is achieved by representing the signal in discrete form in both time and amplitude.</a:t>
            </a:r>
          </a:p>
          <a:p>
            <a:endParaRPr lang="en-US" dirty="0"/>
          </a:p>
        </p:txBody>
      </p:sp>
    </p:spTree>
    <p:extLst>
      <p:ext uri="{BB962C8B-B14F-4D97-AF65-F5344CB8AC3E}">
        <p14:creationId xmlns:p14="http://schemas.microsoft.com/office/powerpoint/2010/main" val="2227568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Elements of </a:t>
            </a:r>
            <a:r>
              <a:rPr lang="en-US" dirty="0" smtClean="0"/>
              <a:t>PCM</a:t>
            </a:r>
            <a:endParaRPr lang="en-US" dirty="0"/>
          </a:p>
        </p:txBody>
      </p:sp>
      <p:sp>
        <p:nvSpPr>
          <p:cNvPr id="3" name="Content Placeholder 2"/>
          <p:cNvSpPr>
            <a:spLocks noGrp="1"/>
          </p:cNvSpPr>
          <p:nvPr>
            <p:ph idx="1"/>
          </p:nvPr>
        </p:nvSpPr>
        <p:spPr/>
        <p:txBody>
          <a:bodyPr/>
          <a:lstStyle/>
          <a:p>
            <a:pPr marL="0" indent="0">
              <a:buNone/>
            </a:pPr>
            <a:r>
              <a:rPr lang="en-US" dirty="0"/>
              <a:t> </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57179"/>
            <a:ext cx="8361416" cy="5600821"/>
          </a:xfrm>
          <a:prstGeom prst="rect">
            <a:avLst/>
          </a:prstGeom>
        </p:spPr>
      </p:pic>
    </p:spTree>
    <p:extLst>
      <p:ext uri="{BB962C8B-B14F-4D97-AF65-F5344CB8AC3E}">
        <p14:creationId xmlns:p14="http://schemas.microsoft.com/office/powerpoint/2010/main" val="2099330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304800"/>
            <a:ext cx="8229600" cy="5821363"/>
          </a:xfrm>
        </p:spPr>
        <p:txBody>
          <a:bodyPr>
            <a:normAutofit fontScale="92500" lnSpcReduction="10000"/>
          </a:bodyPr>
          <a:lstStyle/>
          <a:p>
            <a:pPr marL="0" indent="0">
              <a:buNone/>
            </a:pPr>
            <a:r>
              <a:rPr lang="en-US" b="1" u="sng" dirty="0"/>
              <a:t>Low Pass Filter</a:t>
            </a:r>
          </a:p>
          <a:p>
            <a:pPr marL="0" indent="0">
              <a:buNone/>
            </a:pPr>
            <a:r>
              <a:rPr lang="en-US" dirty="0"/>
              <a:t>This filter eliminates the high frequency components present in the input analog signal which is greater than the highest frequency of the message signal, to avoid aliasing of the message signal.</a:t>
            </a:r>
          </a:p>
          <a:p>
            <a:pPr marL="0" indent="0">
              <a:buNone/>
            </a:pPr>
            <a:r>
              <a:rPr lang="en-US" b="1" u="sng" dirty="0"/>
              <a:t>Sampler</a:t>
            </a:r>
          </a:p>
          <a:p>
            <a:pPr marL="0" indent="0">
              <a:buNone/>
            </a:pPr>
            <a:r>
              <a:rPr lang="en-US" dirty="0"/>
              <a:t>This is the technique which helps to collect the sample data at instantaneous values of message signal, so as to reconstruct the original signal. The sampling rate must be greater than twice the highest frequency component </a:t>
            </a:r>
            <a:r>
              <a:rPr lang="en-US" b="1" dirty="0"/>
              <a:t>W</a:t>
            </a:r>
            <a:r>
              <a:rPr lang="en-US" dirty="0"/>
              <a:t> of the message signal, in accordance with the sampling theorem.</a:t>
            </a:r>
          </a:p>
          <a:p>
            <a:pPr marL="0" indent="0">
              <a:buNone/>
            </a:pPr>
            <a:endParaRPr lang="en-US" dirty="0"/>
          </a:p>
        </p:txBody>
      </p:sp>
    </p:spTree>
    <p:extLst>
      <p:ext uri="{BB962C8B-B14F-4D97-AF65-F5344CB8AC3E}">
        <p14:creationId xmlns:p14="http://schemas.microsoft.com/office/powerpoint/2010/main" val="566078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457200"/>
            <a:ext cx="8229600" cy="5668963"/>
          </a:xfrm>
        </p:spPr>
        <p:txBody>
          <a:bodyPr>
            <a:normAutofit fontScale="92500" lnSpcReduction="20000"/>
          </a:bodyPr>
          <a:lstStyle/>
          <a:p>
            <a:pPr marL="0" indent="0">
              <a:buNone/>
            </a:pPr>
            <a:r>
              <a:rPr lang="en-US" b="1" u="sng" dirty="0" err="1"/>
              <a:t>Quantizer</a:t>
            </a:r>
            <a:endParaRPr lang="en-US" b="1" u="sng" dirty="0"/>
          </a:p>
          <a:p>
            <a:pPr marL="0" indent="0">
              <a:buNone/>
            </a:pPr>
            <a:r>
              <a:rPr lang="en-US" dirty="0"/>
              <a:t>Quantizing is a process of reducing the excessive bits and confining the data. The sampled output when given to </a:t>
            </a:r>
            <a:r>
              <a:rPr lang="en-US" dirty="0" err="1"/>
              <a:t>Quantizer</a:t>
            </a:r>
            <a:r>
              <a:rPr lang="en-US" dirty="0"/>
              <a:t>, reduces the redundant bits and compresses the value.</a:t>
            </a:r>
          </a:p>
          <a:p>
            <a:pPr marL="0" indent="0">
              <a:buNone/>
            </a:pPr>
            <a:r>
              <a:rPr lang="en-US" b="1" u="sng" dirty="0"/>
              <a:t>Encoder</a:t>
            </a:r>
          </a:p>
          <a:p>
            <a:pPr marL="0" indent="0">
              <a:buNone/>
            </a:pPr>
            <a:r>
              <a:rPr lang="en-US" dirty="0"/>
              <a:t>The digitization of analog signal is done by the encoder. It designates each quantized level by a binary code. The sampling done here is the sample-and-hold process. These three sections </a:t>
            </a:r>
            <a:r>
              <a:rPr lang="en-US" dirty="0" err="1"/>
              <a:t>LPF,Sampler,andQuantizerLPF,Sampler,andQuantizer</a:t>
            </a:r>
            <a:r>
              <a:rPr lang="en-US" dirty="0"/>
              <a:t> will act as an analog to digital converter. Encoding minimizes the bandwidth used.</a:t>
            </a:r>
          </a:p>
          <a:p>
            <a:pPr marL="0" indent="0">
              <a:buNone/>
            </a:pPr>
            <a:endParaRPr lang="en-US" dirty="0"/>
          </a:p>
        </p:txBody>
      </p:sp>
    </p:spTree>
    <p:extLst>
      <p:ext uri="{BB962C8B-B14F-4D97-AF65-F5344CB8AC3E}">
        <p14:creationId xmlns:p14="http://schemas.microsoft.com/office/powerpoint/2010/main" val="2479963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228600"/>
            <a:ext cx="8229600" cy="5897563"/>
          </a:xfrm>
        </p:spPr>
        <p:txBody>
          <a:bodyPr>
            <a:normAutofit/>
          </a:bodyPr>
          <a:lstStyle/>
          <a:p>
            <a:pPr marL="0" indent="0">
              <a:buNone/>
            </a:pPr>
            <a:r>
              <a:rPr lang="en-US" b="1" u="sng" dirty="0"/>
              <a:t>Regenerative Repeater</a:t>
            </a:r>
          </a:p>
          <a:p>
            <a:pPr marL="0" indent="0">
              <a:buNone/>
            </a:pPr>
            <a:r>
              <a:rPr lang="en-US" dirty="0"/>
              <a:t>This section increases the signal strength. The output of the channel also has one regenerative repeater circuit, to compensate the signal loss and reconstruct the signal, and also to increase its strength.</a:t>
            </a:r>
          </a:p>
          <a:p>
            <a:pPr marL="0" indent="0">
              <a:buNone/>
            </a:pPr>
            <a:r>
              <a:rPr lang="en-US" b="1" u="sng" dirty="0"/>
              <a:t>Decoder</a:t>
            </a:r>
          </a:p>
          <a:p>
            <a:pPr marL="0" indent="0">
              <a:buNone/>
            </a:pPr>
            <a:r>
              <a:rPr lang="en-US" dirty="0"/>
              <a:t>The decoder circuit decodes the pulse coded waveform to reproduce the original signal. This circuit acts as the demodulator.</a:t>
            </a:r>
          </a:p>
          <a:p>
            <a:endParaRPr lang="en-US" dirty="0"/>
          </a:p>
        </p:txBody>
      </p:sp>
    </p:spTree>
    <p:extLst>
      <p:ext uri="{BB962C8B-B14F-4D97-AF65-F5344CB8AC3E}">
        <p14:creationId xmlns:p14="http://schemas.microsoft.com/office/powerpoint/2010/main" val="640822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533400"/>
            <a:ext cx="8229600" cy="5592763"/>
          </a:xfrm>
        </p:spPr>
        <p:txBody>
          <a:bodyPr>
            <a:normAutofit lnSpcReduction="10000"/>
          </a:bodyPr>
          <a:lstStyle/>
          <a:p>
            <a:pPr marL="0" indent="0">
              <a:buNone/>
            </a:pPr>
            <a:r>
              <a:rPr lang="en-US" b="1" u="sng" dirty="0"/>
              <a:t>Reconstruction Filter</a:t>
            </a:r>
          </a:p>
          <a:p>
            <a:pPr marL="0" indent="0">
              <a:buNone/>
            </a:pPr>
            <a:r>
              <a:rPr lang="en-US" dirty="0"/>
              <a:t>After the digital-to-analog conversion is done by the regenerative circuit and the decoder, a low-pass filter is employed, called as the reconstruction filter to get back the original signal.</a:t>
            </a:r>
          </a:p>
          <a:p>
            <a:pPr marL="0" indent="0">
              <a:buNone/>
            </a:pPr>
            <a:r>
              <a:rPr lang="en-US" dirty="0"/>
              <a:t>Hence, the Pulse Code Modulator circuit digitizes the given analog signal, codes it and samples it, and then transmits it in an analog form. This whole process is repeated in a reverse pattern to obtain the original signal.</a:t>
            </a:r>
          </a:p>
          <a:p>
            <a:endParaRPr lang="en-US" dirty="0"/>
          </a:p>
        </p:txBody>
      </p:sp>
    </p:spTree>
    <p:extLst>
      <p:ext uri="{BB962C8B-B14F-4D97-AF65-F5344CB8AC3E}">
        <p14:creationId xmlns:p14="http://schemas.microsoft.com/office/powerpoint/2010/main" val="937462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Benefits or advantages of </a:t>
            </a:r>
            <a:r>
              <a:rPr lang="en-US" b="1" dirty="0" smtClean="0"/>
              <a:t>PCM</a:t>
            </a:r>
            <a:endParaRPr lang="en-US" dirty="0"/>
          </a:p>
        </p:txBody>
      </p:sp>
      <p:sp>
        <p:nvSpPr>
          <p:cNvPr id="3" name="Content Placeholder 2"/>
          <p:cNvSpPr>
            <a:spLocks noGrp="1"/>
          </p:cNvSpPr>
          <p:nvPr>
            <p:ph idx="1"/>
          </p:nvPr>
        </p:nvSpPr>
        <p:spPr/>
        <p:txBody>
          <a:bodyPr/>
          <a:lstStyle/>
          <a:p>
            <a:pPr marL="0" indent="0">
              <a:buNone/>
            </a:pPr>
            <a:r>
              <a:rPr lang="en-US" dirty="0"/>
              <a:t>Following are the benefits or </a:t>
            </a:r>
            <a:r>
              <a:rPr lang="en-US" b="1" dirty="0"/>
              <a:t>advantages of PCM</a:t>
            </a:r>
            <a:r>
              <a:rPr lang="en-US" dirty="0"/>
              <a:t>:</a:t>
            </a:r>
            <a:br>
              <a:rPr lang="en-US" dirty="0"/>
            </a:br>
            <a:r>
              <a:rPr lang="en-US" dirty="0"/>
              <a:t>➨It is robust against noise and interference.</a:t>
            </a:r>
            <a:br>
              <a:rPr lang="en-US" dirty="0"/>
            </a:br>
            <a:r>
              <a:rPr lang="en-US" dirty="0"/>
              <a:t>➨Uniform transmission quality.</a:t>
            </a:r>
            <a:br>
              <a:rPr lang="en-US" dirty="0"/>
            </a:br>
            <a:r>
              <a:rPr lang="en-US" dirty="0"/>
              <a:t>➨Efficient SNR and bandwidth trade off.</a:t>
            </a:r>
            <a:br>
              <a:rPr lang="en-US" dirty="0"/>
            </a:br>
            <a:r>
              <a:rPr lang="en-US" dirty="0"/>
              <a:t>➨It provides secure data transmission.</a:t>
            </a:r>
            <a:br>
              <a:rPr lang="en-US" dirty="0"/>
            </a:br>
            <a:r>
              <a:rPr lang="en-US" dirty="0"/>
              <a:t>➨It offers efficient </a:t>
            </a:r>
            <a:r>
              <a:rPr lang="en-US" dirty="0" err="1"/>
              <a:t>regenenation</a:t>
            </a:r>
            <a:r>
              <a:rPr lang="en-US" dirty="0"/>
              <a:t>.</a:t>
            </a:r>
            <a:br>
              <a:rPr lang="en-US" dirty="0"/>
            </a:br>
            <a:r>
              <a:rPr lang="en-US" dirty="0"/>
              <a:t>➨It is easy to add or drop channels.</a:t>
            </a:r>
          </a:p>
        </p:txBody>
      </p:sp>
    </p:spTree>
    <p:extLst>
      <p:ext uri="{BB962C8B-B14F-4D97-AF65-F5344CB8AC3E}">
        <p14:creationId xmlns:p14="http://schemas.microsoft.com/office/powerpoint/2010/main" val="4255834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Drawbacks or disadvantages of </a:t>
            </a:r>
            <a:r>
              <a:rPr lang="en-US" b="1" dirty="0" smtClean="0"/>
              <a:t>PCM</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Following are the drawbacks or </a:t>
            </a:r>
            <a:r>
              <a:rPr lang="en-US" b="1" dirty="0"/>
              <a:t>disadvantages of PCM</a:t>
            </a:r>
            <a:r>
              <a:rPr lang="en-US" dirty="0"/>
              <a:t>:</a:t>
            </a:r>
            <a:br>
              <a:rPr lang="en-US" dirty="0"/>
            </a:br>
            <a:r>
              <a:rPr lang="en-US" dirty="0"/>
              <a:t>➨Overload appears when modulating signal changes between samplings, by an amount greater than the size of the step.</a:t>
            </a:r>
            <a:br>
              <a:rPr lang="en-US" dirty="0"/>
            </a:br>
            <a:r>
              <a:rPr lang="en-US" dirty="0"/>
              <a:t>➨Large bandwidth is required for transmission.</a:t>
            </a:r>
            <a:br>
              <a:rPr lang="en-US" dirty="0"/>
            </a:br>
            <a:r>
              <a:rPr lang="en-US" dirty="0"/>
              <a:t>➨Noise and crosstalk leaves low but rises attenuation.</a:t>
            </a:r>
            <a:br>
              <a:rPr lang="en-US" dirty="0"/>
            </a:br>
            <a:r>
              <a:rPr lang="en-US" dirty="0"/>
              <a:t>➨An IDN (Integrated Digital Network) can only be realized by gradual extension of noise.</a:t>
            </a:r>
            <a:br>
              <a:rPr lang="en-US" dirty="0"/>
            </a:br>
            <a:r>
              <a:rPr lang="en-US"/>
              <a:t>➨The difference between original analog signal and translated digital signal is called quantizing error.</a:t>
            </a:r>
          </a:p>
        </p:txBody>
      </p:sp>
    </p:spTree>
    <p:extLst>
      <p:ext uri="{BB962C8B-B14F-4D97-AF65-F5344CB8AC3E}">
        <p14:creationId xmlns:p14="http://schemas.microsoft.com/office/powerpoint/2010/main" val="167461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Digital Communication With Analog Communication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As the signals are digitized, there are many advantages of digital communication over analog communication, such as −</a:t>
            </a:r>
          </a:p>
          <a:p>
            <a:r>
              <a:rPr lang="en-US" dirty="0"/>
              <a:t>The effect of distortion, noise, and interference is much less in digital signals as they are less affected.</a:t>
            </a:r>
          </a:p>
          <a:p>
            <a:r>
              <a:rPr lang="en-US" dirty="0"/>
              <a:t>Digital circuits are more reliable.</a:t>
            </a:r>
          </a:p>
          <a:p>
            <a:r>
              <a:rPr lang="en-US" dirty="0"/>
              <a:t>Digital circuits are easy to design and cheaper than analog circuits.</a:t>
            </a:r>
          </a:p>
          <a:p>
            <a:r>
              <a:rPr lang="en-US" dirty="0"/>
              <a:t>The hardware implementation in digital circuits, is more flexible than analog.</a:t>
            </a:r>
          </a:p>
          <a:p>
            <a:r>
              <a:rPr lang="en-US" dirty="0"/>
              <a:t>The occurrence of cross-talk is very rare in digital communication.</a:t>
            </a:r>
          </a:p>
          <a:p>
            <a:pPr marL="0" indent="0">
              <a:buNone/>
            </a:pPr>
            <a:endParaRPr lang="en-US" dirty="0"/>
          </a:p>
        </p:txBody>
      </p:sp>
    </p:spTree>
    <p:extLst>
      <p:ext uri="{BB962C8B-B14F-4D97-AF65-F5344CB8AC3E}">
        <p14:creationId xmlns:p14="http://schemas.microsoft.com/office/powerpoint/2010/main" val="3862632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PCM</a:t>
            </a:r>
          </a:p>
        </p:txBody>
      </p:sp>
      <p:sp>
        <p:nvSpPr>
          <p:cNvPr id="3" name="Content Placeholder 2"/>
          <p:cNvSpPr>
            <a:spLocks noGrp="1"/>
          </p:cNvSpPr>
          <p:nvPr>
            <p:ph idx="1"/>
          </p:nvPr>
        </p:nvSpPr>
        <p:spPr/>
        <p:txBody>
          <a:bodyPr/>
          <a:lstStyle/>
          <a:p>
            <a:r>
              <a:rPr lang="en-US" dirty="0"/>
              <a:t>For the samples that are highly correlated, when encoded by PCM technique, leave redundant information behind. To process this redundant information and to have a better output, it is a wise decision to take a predicted sampled value, assumed from its previous output and summarize them with the quantized values. Such a process is called as </a:t>
            </a:r>
            <a:r>
              <a:rPr lang="en-US" b="1" dirty="0"/>
              <a:t>Differential PCM </a:t>
            </a:r>
            <a:r>
              <a:rPr lang="en-US" i="1" dirty="0"/>
              <a:t>DPCM</a:t>
            </a:r>
            <a:r>
              <a:rPr lang="en-US" dirty="0"/>
              <a:t>DPCM technique.</a:t>
            </a:r>
          </a:p>
        </p:txBody>
      </p:sp>
    </p:spTree>
    <p:extLst>
      <p:ext uri="{BB962C8B-B14F-4D97-AF65-F5344CB8AC3E}">
        <p14:creationId xmlns:p14="http://schemas.microsoft.com/office/powerpoint/2010/main" val="29716434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a:t>DPCM Transmitter</a:t>
            </a:r>
          </a:p>
        </p:txBody>
      </p:sp>
      <p:sp>
        <p:nvSpPr>
          <p:cNvPr id="3" name="Content Placeholder 2"/>
          <p:cNvSpPr>
            <a:spLocks noGrp="1"/>
          </p:cNvSpPr>
          <p:nvPr>
            <p:ph idx="1"/>
          </p:nvPr>
        </p:nvSpPr>
        <p:spPr>
          <a:xfrm>
            <a:off x="457200" y="1066800"/>
            <a:ext cx="8229600" cy="5059363"/>
          </a:xfrm>
        </p:spPr>
        <p:txBody>
          <a:bodyPr/>
          <a:lstStyle/>
          <a:p>
            <a:pPr marL="0" indent="0">
              <a:buNone/>
            </a:pPr>
            <a:r>
              <a:rPr lang="en-US" sz="2400" dirty="0"/>
              <a:t>The DPCM Transmitter consists of </a:t>
            </a:r>
            <a:r>
              <a:rPr lang="en-US" sz="2400" dirty="0" err="1"/>
              <a:t>Quantizer</a:t>
            </a:r>
            <a:r>
              <a:rPr lang="en-US" sz="2400" dirty="0"/>
              <a:t> and Predictor with two summer circuits. Following is the block diagram of DPCM transmitter.</a:t>
            </a:r>
          </a:p>
          <a:p>
            <a:endParaRPr lang="en-US" dirty="0"/>
          </a:p>
        </p:txBody>
      </p:sp>
      <p:pic>
        <p:nvPicPr>
          <p:cNvPr id="4" name="Picture 3" descr="Screen Clipping"/>
          <p:cNvPicPr>
            <a:picLocks noChangeAspect="1"/>
          </p:cNvPicPr>
          <p:nvPr/>
        </p:nvPicPr>
        <p:blipFill>
          <a:blip r:embed="rId2"/>
          <a:stretch>
            <a:fillRect/>
          </a:stretch>
        </p:blipFill>
        <p:spPr>
          <a:xfrm>
            <a:off x="4567237" y="3424237"/>
            <a:ext cx="9526" cy="9526"/>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56" y="2667000"/>
            <a:ext cx="8074581" cy="3962400"/>
          </a:xfrm>
          <a:prstGeom prst="rect">
            <a:avLst/>
          </a:prstGeom>
        </p:spPr>
      </p:pic>
    </p:spTree>
    <p:extLst>
      <p:ext uri="{BB962C8B-B14F-4D97-AF65-F5344CB8AC3E}">
        <p14:creationId xmlns:p14="http://schemas.microsoft.com/office/powerpoint/2010/main" val="39858729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Content Placeholder 3"/>
          <p:cNvSpPr>
            <a:spLocks noGrp="1"/>
          </p:cNvSpPr>
          <p:nvPr>
            <p:ph idx="1"/>
          </p:nvPr>
        </p:nvSpPr>
        <p:spPr>
          <a:xfrm>
            <a:off x="457200" y="381000"/>
            <a:ext cx="8229600" cy="5745163"/>
          </a:xfrm>
        </p:spPr>
        <p:txBody>
          <a:bodyPr>
            <a:normAutofit fontScale="92500" lnSpcReduction="20000"/>
          </a:bodyPr>
          <a:lstStyle/>
          <a:p>
            <a:pPr marL="0" indent="0">
              <a:buNone/>
            </a:pPr>
            <a:r>
              <a:rPr lang="en-US" dirty="0"/>
              <a:t>The signals at each point are named as −</a:t>
            </a:r>
          </a:p>
          <a:p>
            <a:pPr marL="0" indent="0">
              <a:buNone/>
            </a:pPr>
            <a:r>
              <a:rPr lang="en-US" i="1" dirty="0" smtClean="0"/>
              <a:t>x</a:t>
            </a:r>
            <a:r>
              <a:rPr lang="en-US" dirty="0" smtClean="0"/>
              <a:t>(</a:t>
            </a:r>
            <a:r>
              <a:rPr lang="en-US" i="1" dirty="0" err="1" smtClean="0"/>
              <a:t>nTs</a:t>
            </a:r>
            <a:r>
              <a:rPr lang="en-US" dirty="0" smtClean="0"/>
              <a:t>) </a:t>
            </a:r>
            <a:r>
              <a:rPr lang="en-US" dirty="0"/>
              <a:t>is the sampled input</a:t>
            </a:r>
          </a:p>
          <a:p>
            <a:pPr marL="0" indent="0">
              <a:buNone/>
            </a:pPr>
            <a:r>
              <a:rPr lang="en-US" i="1" dirty="0"/>
              <a:t>x</a:t>
            </a:r>
            <a:r>
              <a:rPr lang="en-US" dirty="0"/>
              <a:t>ˆ(</a:t>
            </a:r>
            <a:r>
              <a:rPr lang="en-US" i="1" dirty="0" err="1" smtClean="0"/>
              <a:t>nTs</a:t>
            </a:r>
            <a:r>
              <a:rPr lang="en-US" dirty="0" smtClean="0"/>
              <a:t>) </a:t>
            </a:r>
            <a:r>
              <a:rPr lang="en-US" dirty="0"/>
              <a:t>is the predicted sample</a:t>
            </a:r>
          </a:p>
          <a:p>
            <a:pPr marL="0" indent="0">
              <a:buNone/>
            </a:pPr>
            <a:r>
              <a:rPr lang="en-US" i="1" dirty="0" smtClean="0"/>
              <a:t>e</a:t>
            </a:r>
            <a:r>
              <a:rPr lang="en-US" dirty="0" smtClean="0"/>
              <a:t>(</a:t>
            </a:r>
            <a:r>
              <a:rPr lang="en-US" i="1" dirty="0" err="1" smtClean="0"/>
              <a:t>nTs</a:t>
            </a:r>
            <a:r>
              <a:rPr lang="en-US" dirty="0" smtClean="0"/>
              <a:t>) </a:t>
            </a:r>
            <a:r>
              <a:rPr lang="en-US" dirty="0"/>
              <a:t>is the difference of sampled input and predicted output, often called as prediction error</a:t>
            </a:r>
          </a:p>
          <a:p>
            <a:pPr marL="0" indent="0">
              <a:buNone/>
            </a:pPr>
            <a:r>
              <a:rPr lang="en-US" i="1" dirty="0" smtClean="0"/>
              <a:t>v</a:t>
            </a:r>
            <a:r>
              <a:rPr lang="en-US" dirty="0" smtClean="0"/>
              <a:t>(</a:t>
            </a:r>
            <a:r>
              <a:rPr lang="en-US" i="1" dirty="0" err="1" smtClean="0"/>
              <a:t>nTs</a:t>
            </a:r>
            <a:r>
              <a:rPr lang="en-US" dirty="0" smtClean="0"/>
              <a:t>) </a:t>
            </a:r>
            <a:r>
              <a:rPr lang="en-US" dirty="0"/>
              <a:t>is the quantized output</a:t>
            </a:r>
          </a:p>
          <a:p>
            <a:pPr marL="0" indent="0">
              <a:buNone/>
            </a:pPr>
            <a:r>
              <a:rPr lang="en-US" i="1" dirty="0" smtClean="0"/>
              <a:t>u</a:t>
            </a:r>
            <a:r>
              <a:rPr lang="en-US" dirty="0" smtClean="0"/>
              <a:t>(</a:t>
            </a:r>
            <a:r>
              <a:rPr lang="en-US" i="1" dirty="0" err="1" smtClean="0"/>
              <a:t>nTs</a:t>
            </a:r>
            <a:r>
              <a:rPr lang="en-US" dirty="0" smtClean="0"/>
              <a:t>) </a:t>
            </a:r>
            <a:r>
              <a:rPr lang="en-US" dirty="0"/>
              <a:t>is the predictor input which is actually the summer output of the predictor output and the </a:t>
            </a:r>
            <a:r>
              <a:rPr lang="en-US" dirty="0" err="1"/>
              <a:t>quantizer</a:t>
            </a:r>
            <a:r>
              <a:rPr lang="en-US" dirty="0"/>
              <a:t> output</a:t>
            </a:r>
          </a:p>
          <a:p>
            <a:pPr marL="0" indent="0">
              <a:buNone/>
            </a:pPr>
            <a:r>
              <a:rPr lang="en-US" dirty="0"/>
              <a:t>The predictor produces the assumed samples from the previous outputs of the transmitter circuit. The input to this predictor is the quantized versions of the input signal </a:t>
            </a:r>
            <a:r>
              <a:rPr lang="en-US" i="1" dirty="0" smtClean="0"/>
              <a:t>x</a:t>
            </a:r>
            <a:r>
              <a:rPr lang="en-US" dirty="0" smtClean="0"/>
              <a:t>(</a:t>
            </a:r>
            <a:r>
              <a:rPr lang="en-US" i="1" dirty="0" err="1" smtClean="0"/>
              <a:t>nTs</a:t>
            </a:r>
            <a:r>
              <a:rPr lang="en-US" dirty="0" smtClean="0"/>
              <a:t>).</a:t>
            </a:r>
            <a:endParaRPr lang="en-US" dirty="0"/>
          </a:p>
          <a:p>
            <a:endParaRPr lang="en-US" dirty="0"/>
          </a:p>
        </p:txBody>
      </p:sp>
    </p:spTree>
    <p:extLst>
      <p:ext uri="{BB962C8B-B14F-4D97-AF65-F5344CB8AC3E}">
        <p14:creationId xmlns:p14="http://schemas.microsoft.com/office/powerpoint/2010/main" val="3792258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533400"/>
            <a:ext cx="8229600" cy="5592763"/>
          </a:xfrm>
        </p:spPr>
        <p:txBody>
          <a:bodyPr>
            <a:normAutofit fontScale="77500" lnSpcReduction="20000"/>
          </a:bodyPr>
          <a:lstStyle/>
          <a:p>
            <a:pPr marL="0" indent="0">
              <a:buNone/>
            </a:pPr>
            <a:r>
              <a:rPr lang="en-US" dirty="0" err="1"/>
              <a:t>Quantizer</a:t>
            </a:r>
            <a:r>
              <a:rPr lang="en-US" dirty="0"/>
              <a:t> Output is represented as −</a:t>
            </a:r>
          </a:p>
          <a:p>
            <a:pPr marL="0" indent="0" algn="ctr">
              <a:buNone/>
            </a:pPr>
            <a:r>
              <a:rPr lang="en-US" i="1" dirty="0"/>
              <a:t>v</a:t>
            </a:r>
            <a:r>
              <a:rPr lang="en-US" dirty="0"/>
              <a:t>(</a:t>
            </a:r>
            <a:r>
              <a:rPr lang="en-US" i="1" dirty="0" err="1"/>
              <a:t>nT</a:t>
            </a:r>
            <a:r>
              <a:rPr lang="en-US" sz="2600" i="1" dirty="0" err="1"/>
              <a:t>s</a:t>
            </a:r>
            <a:r>
              <a:rPr lang="en-US" dirty="0"/>
              <a:t>)=</a:t>
            </a:r>
            <a:r>
              <a:rPr lang="en-US" i="1" dirty="0"/>
              <a:t>Q</a:t>
            </a:r>
            <a:r>
              <a:rPr lang="en-US" dirty="0"/>
              <a:t>[</a:t>
            </a:r>
            <a:r>
              <a:rPr lang="en-US" i="1" dirty="0"/>
              <a:t>e</a:t>
            </a:r>
            <a:r>
              <a:rPr lang="en-US" dirty="0"/>
              <a:t>(</a:t>
            </a:r>
            <a:r>
              <a:rPr lang="en-US" i="1" dirty="0" err="1"/>
              <a:t>nT</a:t>
            </a:r>
            <a:r>
              <a:rPr lang="en-US" sz="2600" i="1" dirty="0" err="1"/>
              <a:t>s</a:t>
            </a:r>
            <a:r>
              <a:rPr lang="en-US" dirty="0" smtClean="0"/>
              <a:t>)]</a:t>
            </a:r>
          </a:p>
          <a:p>
            <a:pPr marL="0" indent="0" algn="ctr">
              <a:buNone/>
            </a:pPr>
            <a:endParaRPr lang="en-US" dirty="0"/>
          </a:p>
          <a:p>
            <a:pPr marL="0" indent="0" algn="ctr">
              <a:buNone/>
            </a:pPr>
            <a:r>
              <a:rPr lang="en-US" dirty="0"/>
              <a:t>=</a:t>
            </a:r>
            <a:r>
              <a:rPr lang="en-US" i="1" dirty="0"/>
              <a:t>e</a:t>
            </a:r>
            <a:r>
              <a:rPr lang="en-US" dirty="0"/>
              <a:t>(</a:t>
            </a:r>
            <a:r>
              <a:rPr lang="en-US" i="1" dirty="0" err="1"/>
              <a:t>nTs</a:t>
            </a:r>
            <a:r>
              <a:rPr lang="en-US" dirty="0"/>
              <a:t>)+</a:t>
            </a:r>
            <a:r>
              <a:rPr lang="en-US" i="1" dirty="0"/>
              <a:t>q</a:t>
            </a:r>
            <a:r>
              <a:rPr lang="en-US" dirty="0"/>
              <a:t>(</a:t>
            </a:r>
            <a:r>
              <a:rPr lang="en-US" i="1" dirty="0" err="1"/>
              <a:t>nT</a:t>
            </a:r>
            <a:r>
              <a:rPr lang="en-US" sz="2600" i="1" dirty="0" err="1"/>
              <a:t>s</a:t>
            </a:r>
            <a:r>
              <a:rPr lang="en-US" dirty="0" smtClean="0"/>
              <a:t>)</a:t>
            </a:r>
            <a:endParaRPr lang="en-US" dirty="0"/>
          </a:p>
          <a:p>
            <a:pPr marL="0" indent="0">
              <a:buNone/>
            </a:pPr>
            <a:r>
              <a:rPr lang="en-US" dirty="0"/>
              <a:t>Where </a:t>
            </a:r>
            <a:r>
              <a:rPr lang="en-US" b="1" dirty="0"/>
              <a:t>q (</a:t>
            </a:r>
            <a:r>
              <a:rPr lang="en-US" b="1" dirty="0" err="1"/>
              <a:t>nT</a:t>
            </a:r>
            <a:r>
              <a:rPr lang="en-US" b="1" baseline="-25000" dirty="0" err="1"/>
              <a:t>s</a:t>
            </a:r>
            <a:r>
              <a:rPr lang="en-US" b="1" dirty="0"/>
              <a:t>)</a:t>
            </a:r>
            <a:r>
              <a:rPr lang="en-US" dirty="0"/>
              <a:t> is the quantization error</a:t>
            </a:r>
          </a:p>
          <a:p>
            <a:pPr marL="0" indent="0">
              <a:buNone/>
            </a:pPr>
            <a:r>
              <a:rPr lang="en-US" dirty="0"/>
              <a:t>Predictor input is the sum of </a:t>
            </a:r>
            <a:r>
              <a:rPr lang="en-US" dirty="0" err="1"/>
              <a:t>quantizer</a:t>
            </a:r>
            <a:r>
              <a:rPr lang="en-US" dirty="0"/>
              <a:t> output and predictor output,</a:t>
            </a:r>
          </a:p>
          <a:p>
            <a:pPr marL="0" indent="0" algn="ctr">
              <a:buNone/>
            </a:pPr>
            <a:r>
              <a:rPr lang="en-US" i="1" dirty="0"/>
              <a:t>u</a:t>
            </a:r>
            <a:r>
              <a:rPr lang="en-US" dirty="0"/>
              <a:t>(</a:t>
            </a:r>
            <a:r>
              <a:rPr lang="en-US" i="1" dirty="0" err="1"/>
              <a:t>nTs</a:t>
            </a:r>
            <a:r>
              <a:rPr lang="en-US" dirty="0"/>
              <a:t>)=</a:t>
            </a:r>
            <a:r>
              <a:rPr lang="en-US" i="1" dirty="0"/>
              <a:t>x</a:t>
            </a:r>
            <a:r>
              <a:rPr lang="en-US" dirty="0"/>
              <a:t>ˆ(</a:t>
            </a:r>
            <a:r>
              <a:rPr lang="en-US" i="1" dirty="0" err="1"/>
              <a:t>nTs</a:t>
            </a:r>
            <a:r>
              <a:rPr lang="en-US" dirty="0"/>
              <a:t>)+</a:t>
            </a:r>
            <a:r>
              <a:rPr lang="en-US" i="1" dirty="0"/>
              <a:t>v</a:t>
            </a:r>
            <a:r>
              <a:rPr lang="en-US" dirty="0"/>
              <a:t>(</a:t>
            </a:r>
            <a:r>
              <a:rPr lang="en-US" i="1" dirty="0" err="1"/>
              <a:t>nTs</a:t>
            </a:r>
            <a:r>
              <a:rPr lang="en-US" dirty="0" smtClean="0"/>
              <a:t>)</a:t>
            </a:r>
          </a:p>
          <a:p>
            <a:pPr marL="0" indent="0" algn="ctr">
              <a:buNone/>
            </a:pPr>
            <a:endParaRPr lang="en-US" dirty="0"/>
          </a:p>
          <a:p>
            <a:pPr marL="0" indent="0" algn="ctr">
              <a:buNone/>
            </a:pPr>
            <a:r>
              <a:rPr lang="en-US" i="1" dirty="0"/>
              <a:t>u</a:t>
            </a:r>
            <a:r>
              <a:rPr lang="en-US" dirty="0"/>
              <a:t>(</a:t>
            </a:r>
            <a:r>
              <a:rPr lang="en-US" i="1" dirty="0" err="1"/>
              <a:t>nTs</a:t>
            </a:r>
            <a:r>
              <a:rPr lang="en-US" dirty="0"/>
              <a:t>)=</a:t>
            </a:r>
            <a:r>
              <a:rPr lang="en-US" i="1" dirty="0"/>
              <a:t>x</a:t>
            </a:r>
            <a:r>
              <a:rPr lang="en-US" dirty="0"/>
              <a:t>ˆ(</a:t>
            </a:r>
            <a:r>
              <a:rPr lang="en-US" i="1" dirty="0" err="1"/>
              <a:t>nTs</a:t>
            </a:r>
            <a:r>
              <a:rPr lang="en-US" dirty="0"/>
              <a:t>)+</a:t>
            </a:r>
            <a:r>
              <a:rPr lang="en-US" i="1" dirty="0"/>
              <a:t>e</a:t>
            </a:r>
            <a:r>
              <a:rPr lang="en-US" dirty="0"/>
              <a:t>(</a:t>
            </a:r>
            <a:r>
              <a:rPr lang="en-US" i="1" dirty="0" err="1"/>
              <a:t>nTs</a:t>
            </a:r>
            <a:r>
              <a:rPr lang="en-US" dirty="0"/>
              <a:t>)+</a:t>
            </a:r>
            <a:r>
              <a:rPr lang="en-US" i="1" dirty="0" smtClean="0"/>
              <a:t>q</a:t>
            </a:r>
            <a:r>
              <a:rPr lang="en-US" dirty="0" smtClean="0"/>
              <a:t>(</a:t>
            </a:r>
            <a:r>
              <a:rPr lang="en-US" i="1" dirty="0" err="1" smtClean="0"/>
              <a:t>nTs</a:t>
            </a:r>
            <a:r>
              <a:rPr lang="en-US" i="1" dirty="0" smtClean="0"/>
              <a:t>)</a:t>
            </a:r>
          </a:p>
          <a:p>
            <a:pPr marL="0" indent="0" algn="ctr">
              <a:buNone/>
            </a:pPr>
            <a:endParaRPr lang="en-US" dirty="0"/>
          </a:p>
          <a:p>
            <a:pPr marL="0" indent="0" algn="ctr">
              <a:buNone/>
            </a:pPr>
            <a:r>
              <a:rPr lang="en-US" i="1" dirty="0"/>
              <a:t>u</a:t>
            </a:r>
            <a:r>
              <a:rPr lang="en-US" dirty="0"/>
              <a:t>(</a:t>
            </a:r>
            <a:r>
              <a:rPr lang="en-US" i="1" dirty="0" err="1"/>
              <a:t>nTs</a:t>
            </a:r>
            <a:r>
              <a:rPr lang="en-US" dirty="0"/>
              <a:t>)=</a:t>
            </a:r>
            <a:r>
              <a:rPr lang="en-US" i="1" dirty="0"/>
              <a:t>x</a:t>
            </a:r>
            <a:r>
              <a:rPr lang="en-US" dirty="0"/>
              <a:t>(</a:t>
            </a:r>
            <a:r>
              <a:rPr lang="en-US" i="1" dirty="0" err="1"/>
              <a:t>nTs</a:t>
            </a:r>
            <a:r>
              <a:rPr lang="en-US" dirty="0"/>
              <a:t>)+</a:t>
            </a:r>
            <a:r>
              <a:rPr lang="en-US" i="1" dirty="0"/>
              <a:t>q</a:t>
            </a:r>
            <a:r>
              <a:rPr lang="en-US" dirty="0"/>
              <a:t>(</a:t>
            </a:r>
            <a:r>
              <a:rPr lang="en-US" i="1" dirty="0" err="1"/>
              <a:t>nTs</a:t>
            </a:r>
            <a:r>
              <a:rPr lang="en-US" dirty="0" smtClean="0"/>
              <a:t>)</a:t>
            </a:r>
          </a:p>
          <a:p>
            <a:pPr marL="0" indent="0">
              <a:buNone/>
            </a:pPr>
            <a:endParaRPr lang="en-US" dirty="0"/>
          </a:p>
          <a:p>
            <a:pPr marL="0" indent="0">
              <a:buNone/>
            </a:pPr>
            <a:r>
              <a:rPr lang="en-US" dirty="0"/>
              <a:t>The same predictor circuit is used in the decoder to reconstruct the original input.</a:t>
            </a:r>
          </a:p>
          <a:p>
            <a:endParaRPr lang="en-US" dirty="0"/>
          </a:p>
        </p:txBody>
      </p:sp>
    </p:spTree>
    <p:extLst>
      <p:ext uri="{BB962C8B-B14F-4D97-AF65-F5344CB8AC3E}">
        <p14:creationId xmlns:p14="http://schemas.microsoft.com/office/powerpoint/2010/main" val="2932448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DPCM Receiver</a:t>
            </a:r>
          </a:p>
        </p:txBody>
      </p:sp>
      <p:sp>
        <p:nvSpPr>
          <p:cNvPr id="3" name="Content Placeholder 2"/>
          <p:cNvSpPr>
            <a:spLocks noGrp="1"/>
          </p:cNvSpPr>
          <p:nvPr>
            <p:ph idx="1"/>
          </p:nvPr>
        </p:nvSpPr>
        <p:spPr>
          <a:xfrm>
            <a:off x="457200" y="990600"/>
            <a:ext cx="8229600" cy="5135563"/>
          </a:xfrm>
        </p:spPr>
        <p:txBody>
          <a:bodyPr>
            <a:normAutofit/>
          </a:bodyPr>
          <a:lstStyle/>
          <a:p>
            <a:pPr marL="0" indent="0">
              <a:buNone/>
            </a:pPr>
            <a:r>
              <a:rPr lang="en-US" sz="2400" dirty="0"/>
              <a:t>The block diagram of DPCM Receiver consists of a decoder, a predictor, and a summer circuit. Following is the diagram of DPCM Receiver.</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5999"/>
            <a:ext cx="8938414" cy="4366635"/>
          </a:xfrm>
          <a:prstGeom prst="rect">
            <a:avLst/>
          </a:prstGeom>
        </p:spPr>
      </p:pic>
    </p:spTree>
    <p:extLst>
      <p:ext uri="{BB962C8B-B14F-4D97-AF65-F5344CB8AC3E}">
        <p14:creationId xmlns:p14="http://schemas.microsoft.com/office/powerpoint/2010/main" val="25328761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dirty="0"/>
              <a:t>The notation of the signals is the same as the previous ones. In the absence of noise, the encoded receiver input will be the same as the encoded transmitter output.</a:t>
            </a:r>
          </a:p>
          <a:p>
            <a:pPr marL="0" indent="0">
              <a:buNone/>
            </a:pPr>
            <a:r>
              <a:rPr lang="en-US" dirty="0"/>
              <a:t>As mentioned before, the predictor assumes a value, based on the previous outputs. The input given to the decoder is processed and that output is summed up with the output of the predictor, to obtain a better output.</a:t>
            </a:r>
          </a:p>
          <a:p>
            <a:endParaRPr lang="en-US" dirty="0"/>
          </a:p>
        </p:txBody>
      </p:sp>
    </p:spTree>
    <p:extLst>
      <p:ext uri="{BB962C8B-B14F-4D97-AF65-F5344CB8AC3E}">
        <p14:creationId xmlns:p14="http://schemas.microsoft.com/office/powerpoint/2010/main" val="8140764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 and Adaptive Modulation</a:t>
            </a:r>
            <a:endParaRPr lang="en-US" dirty="0"/>
          </a:p>
        </p:txBody>
      </p:sp>
      <p:sp>
        <p:nvSpPr>
          <p:cNvPr id="3" name="Content Placeholder 2"/>
          <p:cNvSpPr>
            <a:spLocks noGrp="1"/>
          </p:cNvSpPr>
          <p:nvPr>
            <p:ph idx="1"/>
          </p:nvPr>
        </p:nvSpPr>
        <p:spPr/>
        <p:txBody>
          <a:bodyPr/>
          <a:lstStyle/>
          <a:p>
            <a:pPr marL="0" indent="0">
              <a:buNone/>
            </a:pPr>
            <a:r>
              <a:rPr lang="en-US" dirty="0"/>
              <a:t>What is Delta Modulation?</a:t>
            </a:r>
          </a:p>
          <a:p>
            <a:pPr marL="0" indent="0">
              <a:buNone/>
            </a:pPr>
            <a:r>
              <a:rPr lang="en-US" dirty="0"/>
              <a:t>The type of modulation, where the sampling rate is much higher and in which the </a:t>
            </a:r>
            <a:r>
              <a:rPr lang="en-US" dirty="0" err="1"/>
              <a:t>stepsize</a:t>
            </a:r>
            <a:r>
              <a:rPr lang="en-US" dirty="0"/>
              <a:t> after quantization is of smaller value </a:t>
            </a:r>
            <a:r>
              <a:rPr lang="en-US" b="1" dirty="0"/>
              <a:t>Δ</a:t>
            </a:r>
            <a:r>
              <a:rPr lang="en-US" dirty="0"/>
              <a:t>, such a modulation is termed as </a:t>
            </a:r>
            <a:r>
              <a:rPr lang="en-US" b="1" dirty="0"/>
              <a:t>delta modulation</a:t>
            </a:r>
            <a:r>
              <a:rPr lang="en-US" dirty="0"/>
              <a:t>.</a:t>
            </a:r>
          </a:p>
          <a:p>
            <a:pPr marL="0" indent="0">
              <a:buNone/>
            </a:pPr>
            <a:endParaRPr lang="en-US" dirty="0"/>
          </a:p>
        </p:txBody>
      </p:sp>
    </p:spTree>
    <p:extLst>
      <p:ext uri="{BB962C8B-B14F-4D97-AF65-F5344CB8AC3E}">
        <p14:creationId xmlns:p14="http://schemas.microsoft.com/office/powerpoint/2010/main" val="12333761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381000"/>
            <a:ext cx="8229600" cy="5745163"/>
          </a:xfrm>
        </p:spPr>
        <p:txBody>
          <a:bodyPr>
            <a:normAutofit fontScale="77500" lnSpcReduction="20000"/>
          </a:bodyPr>
          <a:lstStyle/>
          <a:p>
            <a:pPr marL="0" indent="0">
              <a:buNone/>
            </a:pPr>
            <a:r>
              <a:rPr lang="en-US" b="1" u="sng" dirty="0"/>
              <a:t>Features of Delta Modulation</a:t>
            </a:r>
          </a:p>
          <a:p>
            <a:r>
              <a:rPr lang="en-US" dirty="0"/>
              <a:t>An over-sampled input is taken to make full use of a signal correlation.</a:t>
            </a:r>
          </a:p>
          <a:p>
            <a:r>
              <a:rPr lang="en-US" dirty="0"/>
              <a:t>The quantization design is simple.</a:t>
            </a:r>
          </a:p>
          <a:p>
            <a:r>
              <a:rPr lang="en-US" dirty="0"/>
              <a:t>The input sequence is much higher than </a:t>
            </a:r>
            <a:r>
              <a:rPr lang="en-US" dirty="0" err="1"/>
              <a:t>Nyquist</a:t>
            </a:r>
            <a:r>
              <a:rPr lang="en-US" dirty="0"/>
              <a:t> rate.</a:t>
            </a:r>
          </a:p>
          <a:p>
            <a:r>
              <a:rPr lang="en-US" dirty="0"/>
              <a:t>The quality is moderate.</a:t>
            </a:r>
          </a:p>
          <a:p>
            <a:r>
              <a:rPr lang="en-US" dirty="0"/>
              <a:t>The design of the modulator and the demodulator is simple.</a:t>
            </a:r>
          </a:p>
          <a:p>
            <a:r>
              <a:rPr lang="en-US" dirty="0"/>
              <a:t>The stair-case approximation of output waveform.</a:t>
            </a:r>
          </a:p>
          <a:p>
            <a:r>
              <a:rPr lang="en-US" dirty="0"/>
              <a:t>The step-size is very small, i.e., </a:t>
            </a:r>
            <a:r>
              <a:rPr lang="en-US" b="1" dirty="0"/>
              <a:t>Δ</a:t>
            </a:r>
            <a:r>
              <a:rPr lang="en-US" dirty="0"/>
              <a:t> (delta).</a:t>
            </a:r>
          </a:p>
          <a:p>
            <a:r>
              <a:rPr lang="en-US" dirty="0"/>
              <a:t>The bit rate can be decided by the user.</a:t>
            </a:r>
          </a:p>
          <a:p>
            <a:r>
              <a:rPr lang="en-US" dirty="0"/>
              <a:t>It requires simpler implementation.</a:t>
            </a:r>
          </a:p>
          <a:p>
            <a:pPr marL="0" indent="0">
              <a:buNone/>
            </a:pPr>
            <a:r>
              <a:rPr lang="en-US" dirty="0"/>
              <a:t>Delta Modulation is a simplified form of DPCM technique, also viewed as 1-bit DPCM scheme. As the sampling interval is reduced, the signal correlation will be higher.</a:t>
            </a:r>
          </a:p>
        </p:txBody>
      </p:sp>
    </p:spTree>
    <p:extLst>
      <p:ext uri="{BB962C8B-B14F-4D97-AF65-F5344CB8AC3E}">
        <p14:creationId xmlns:p14="http://schemas.microsoft.com/office/powerpoint/2010/main" val="19300923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Delta Modulator</a:t>
            </a:r>
          </a:p>
        </p:txBody>
      </p:sp>
      <p:sp>
        <p:nvSpPr>
          <p:cNvPr id="3" name="Content Placeholder 2"/>
          <p:cNvSpPr>
            <a:spLocks noGrp="1"/>
          </p:cNvSpPr>
          <p:nvPr>
            <p:ph idx="1"/>
          </p:nvPr>
        </p:nvSpPr>
        <p:spPr>
          <a:xfrm>
            <a:off x="457200" y="990600"/>
            <a:ext cx="8229600" cy="5135563"/>
          </a:xfrm>
        </p:spPr>
        <p:txBody>
          <a:bodyPr>
            <a:normAutofit/>
          </a:bodyPr>
          <a:lstStyle/>
          <a:p>
            <a:pPr marL="0" indent="0">
              <a:buNone/>
            </a:pPr>
            <a:r>
              <a:rPr lang="en-US" sz="2500" dirty="0"/>
              <a:t>The </a:t>
            </a:r>
            <a:r>
              <a:rPr lang="en-US" sz="2500" b="1" dirty="0"/>
              <a:t>Delta Modulator</a:t>
            </a:r>
            <a:r>
              <a:rPr lang="en-US" sz="2500" dirty="0"/>
              <a:t> comprises of a 1-bit </a:t>
            </a:r>
            <a:r>
              <a:rPr lang="en-US" sz="2500" dirty="0" err="1"/>
              <a:t>quantizer</a:t>
            </a:r>
            <a:r>
              <a:rPr lang="en-US" sz="2500" dirty="0"/>
              <a:t> and a delay circuit along with two summer circuits. Following is the block diagram of a delta modulator.</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999" y="2209800"/>
            <a:ext cx="7010401" cy="4591477"/>
          </a:xfrm>
          <a:prstGeom prst="rect">
            <a:avLst/>
          </a:prstGeom>
        </p:spPr>
      </p:pic>
    </p:spTree>
    <p:extLst>
      <p:ext uri="{BB962C8B-B14F-4D97-AF65-F5344CB8AC3E}">
        <p14:creationId xmlns:p14="http://schemas.microsoft.com/office/powerpoint/2010/main" val="28307523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pPr marL="0" indent="0">
              <a:buNone/>
            </a:pPr>
            <a:r>
              <a:rPr lang="en-US" dirty="0"/>
              <a:t>A stair-case approximated waveform will be the output of the delta modulator with the step-size as delta (</a:t>
            </a:r>
            <a:r>
              <a:rPr lang="en-US" b="1" dirty="0"/>
              <a:t>Δ</a:t>
            </a:r>
            <a:r>
              <a:rPr lang="en-US" dirty="0"/>
              <a:t>). The output quality of the waveform is moderate.</a:t>
            </a:r>
          </a:p>
        </p:txBody>
      </p:sp>
    </p:spTree>
    <p:extLst>
      <p:ext uri="{BB962C8B-B14F-4D97-AF65-F5344CB8AC3E}">
        <p14:creationId xmlns:p14="http://schemas.microsoft.com/office/powerpoint/2010/main" val="1744053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flipH="1">
            <a:off x="228600" y="762000"/>
            <a:ext cx="228600" cy="655638"/>
          </a:xfrm>
        </p:spPr>
        <p:txBody>
          <a:bodyPr>
            <a:normAutofit fontScale="90000"/>
          </a:bodyPr>
          <a:lstStyle/>
          <a:p>
            <a:r>
              <a:rPr lang="en-US" dirty="0" smtClean="0"/>
              <a:t> </a:t>
            </a:r>
            <a:endParaRPr lang="en-US" dirty="0"/>
          </a:p>
        </p:txBody>
      </p:sp>
      <p:sp>
        <p:nvSpPr>
          <p:cNvPr id="5" name="Content Placeholder 4"/>
          <p:cNvSpPr>
            <a:spLocks noGrp="1"/>
          </p:cNvSpPr>
          <p:nvPr>
            <p:ph idx="1"/>
          </p:nvPr>
        </p:nvSpPr>
        <p:spPr>
          <a:xfrm>
            <a:off x="457200" y="381000"/>
            <a:ext cx="8229600" cy="5745163"/>
          </a:xfrm>
        </p:spPr>
        <p:txBody>
          <a:bodyPr>
            <a:normAutofit fontScale="85000" lnSpcReduction="10000"/>
          </a:bodyPr>
          <a:lstStyle/>
          <a:p>
            <a:r>
              <a:rPr lang="en-US" dirty="0"/>
              <a:t>The signal is un-altered as the pulse needs a high disturbance to alter its properties, which is very difficult.</a:t>
            </a:r>
          </a:p>
          <a:p>
            <a:r>
              <a:rPr lang="en-US" dirty="0"/>
              <a:t>Signal processing functions such as encryption and compression are employed in digital circuits to maintain the secrecy of the information.</a:t>
            </a:r>
          </a:p>
          <a:p>
            <a:r>
              <a:rPr lang="en-US" dirty="0"/>
              <a:t>The probability of error occurrence is reduced by employing error detecting and error correcting codes.</a:t>
            </a:r>
          </a:p>
          <a:p>
            <a:r>
              <a:rPr lang="en-US" dirty="0"/>
              <a:t>Spread spectrum technique is used to avoid signal jamming.</a:t>
            </a:r>
          </a:p>
          <a:p>
            <a:r>
              <a:rPr lang="en-US" dirty="0"/>
              <a:t>Combining digital signals using Time Division Multiplexing </a:t>
            </a:r>
            <a:r>
              <a:rPr lang="en-US" i="1" dirty="0" smtClean="0"/>
              <a:t>TDM </a:t>
            </a:r>
            <a:r>
              <a:rPr lang="en-US" dirty="0" err="1" smtClean="0"/>
              <a:t>TDM</a:t>
            </a:r>
            <a:r>
              <a:rPr lang="en-US" dirty="0" smtClean="0"/>
              <a:t> </a:t>
            </a:r>
            <a:r>
              <a:rPr lang="en-US" dirty="0"/>
              <a:t>is easier than combining analog signals using Frequency Division Multiplexing </a:t>
            </a:r>
            <a:r>
              <a:rPr lang="en-US" i="1" dirty="0" smtClean="0"/>
              <a:t>FDM </a:t>
            </a:r>
            <a:r>
              <a:rPr lang="en-US" dirty="0" err="1" smtClean="0"/>
              <a:t>FDM</a:t>
            </a:r>
            <a:r>
              <a:rPr lang="en-US" dirty="0"/>
              <a:t>.</a:t>
            </a:r>
          </a:p>
          <a:p>
            <a:endParaRPr lang="en-US" dirty="0"/>
          </a:p>
        </p:txBody>
      </p:sp>
    </p:spTree>
    <p:extLst>
      <p:ext uri="{BB962C8B-B14F-4D97-AF65-F5344CB8AC3E}">
        <p14:creationId xmlns:p14="http://schemas.microsoft.com/office/powerpoint/2010/main" val="39507949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Delta Demodulator</a:t>
            </a:r>
          </a:p>
        </p:txBody>
      </p:sp>
      <p:sp>
        <p:nvSpPr>
          <p:cNvPr id="3" name="Content Placeholder 2"/>
          <p:cNvSpPr>
            <a:spLocks noGrp="1"/>
          </p:cNvSpPr>
          <p:nvPr>
            <p:ph idx="1"/>
          </p:nvPr>
        </p:nvSpPr>
        <p:spPr>
          <a:xfrm>
            <a:off x="457200" y="914400"/>
            <a:ext cx="8229600" cy="5211763"/>
          </a:xfrm>
        </p:spPr>
        <p:txBody>
          <a:bodyPr>
            <a:normAutofit/>
          </a:bodyPr>
          <a:lstStyle/>
          <a:p>
            <a:pPr marL="0" indent="0">
              <a:buNone/>
            </a:pPr>
            <a:r>
              <a:rPr lang="en-US" sz="2400" dirty="0"/>
              <a:t>The delta demodulator comprises of a low pass filter, a summer, and a delay circuit. The predictor circuit is eliminated here and hence no assumed input is given to the demodulator.</a:t>
            </a:r>
          </a:p>
          <a:p>
            <a:pPr marL="0" indent="0">
              <a:buNone/>
            </a:pPr>
            <a:r>
              <a:rPr lang="en-US" sz="2400" dirty="0"/>
              <a:t>Following is the block diagram for delta demodulator.</a:t>
            </a:r>
          </a:p>
          <a:p>
            <a:pPr marL="0" indent="0">
              <a:buNone/>
            </a:pPr>
            <a:endParaRPr lang="en-US" sz="24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81" y="2514600"/>
            <a:ext cx="8962919" cy="4108696"/>
          </a:xfrm>
          <a:prstGeom prst="rect">
            <a:avLst/>
          </a:prstGeom>
        </p:spPr>
      </p:pic>
    </p:spTree>
    <p:extLst>
      <p:ext uri="{BB962C8B-B14F-4D97-AF65-F5344CB8AC3E}">
        <p14:creationId xmlns:p14="http://schemas.microsoft.com/office/powerpoint/2010/main" val="42785712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Contd..</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0" indent="0">
              <a:buNone/>
            </a:pPr>
            <a:r>
              <a:rPr lang="en-US" sz="2400" dirty="0"/>
              <a:t>Low pass filter is used for many reasons, but the prominent one is noise elimination for out-of-band signals. The step-size error that may occur at the transmitter is called </a:t>
            </a:r>
            <a:r>
              <a:rPr lang="en-US" sz="2400" b="1" dirty="0"/>
              <a:t>granular noise</a:t>
            </a:r>
            <a:r>
              <a:rPr lang="en-US" sz="2400" dirty="0"/>
              <a:t>, which is eliminated here. If there is no noise present, then the modulator output equals the demodulator input</a:t>
            </a:r>
            <a:r>
              <a:rPr lang="en-US" sz="2400" dirty="0" smtClean="0"/>
              <a:t>.</a:t>
            </a:r>
          </a:p>
          <a:p>
            <a:pPr marL="0" indent="0">
              <a:buNone/>
            </a:pPr>
            <a:r>
              <a:rPr lang="en-US" sz="2400" b="1" u="sng" dirty="0"/>
              <a:t>Advantages of DM over </a:t>
            </a:r>
            <a:r>
              <a:rPr lang="en-US" sz="2400" b="1" u="sng" dirty="0" smtClean="0"/>
              <a:t>DPCM:</a:t>
            </a:r>
            <a:endParaRPr lang="en-US" sz="2400" b="1" u="sng" dirty="0"/>
          </a:p>
          <a:p>
            <a:r>
              <a:rPr lang="en-US" sz="2400" dirty="0"/>
              <a:t>1-bit </a:t>
            </a:r>
            <a:r>
              <a:rPr lang="en-US" sz="2400" dirty="0" err="1"/>
              <a:t>quantizer</a:t>
            </a:r>
            <a:endParaRPr lang="en-US" sz="2400" dirty="0"/>
          </a:p>
          <a:p>
            <a:r>
              <a:rPr lang="en-US" sz="2400" dirty="0"/>
              <a:t>Very easy design of modulator &amp; demodulator</a:t>
            </a:r>
          </a:p>
          <a:p>
            <a:pPr marL="0" indent="0">
              <a:buNone/>
            </a:pPr>
            <a:r>
              <a:rPr lang="en-US" sz="2400" dirty="0"/>
              <a:t>However, there exists some </a:t>
            </a:r>
            <a:r>
              <a:rPr lang="en-US" sz="2400" b="1" dirty="0"/>
              <a:t>noise in DM</a:t>
            </a:r>
            <a:r>
              <a:rPr lang="en-US" sz="2400" dirty="0"/>
              <a:t> and following are the types of noise.</a:t>
            </a:r>
          </a:p>
          <a:p>
            <a:r>
              <a:rPr lang="en-US" sz="2400" dirty="0"/>
              <a:t>Slope Over load distortion (when Δ is small)</a:t>
            </a:r>
          </a:p>
          <a:p>
            <a:r>
              <a:rPr lang="en-US" sz="2400" dirty="0"/>
              <a:t>Granular noise (when Δ is large)</a:t>
            </a:r>
          </a:p>
          <a:p>
            <a:pPr marL="0" indent="0">
              <a:buNone/>
            </a:pPr>
            <a:endParaRPr lang="en-US" sz="2400" dirty="0"/>
          </a:p>
        </p:txBody>
      </p:sp>
    </p:spTree>
    <p:extLst>
      <p:ext uri="{BB962C8B-B14F-4D97-AF65-F5344CB8AC3E}">
        <p14:creationId xmlns:p14="http://schemas.microsoft.com/office/powerpoint/2010/main" val="499388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Delta Modulation</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In digital modulation, we come across certain problems in determining the step-size, which influences the quality of the output wave.</a:t>
            </a:r>
          </a:p>
          <a:p>
            <a:pPr marL="0" indent="0">
              <a:buNone/>
            </a:pPr>
            <a:r>
              <a:rPr lang="en-US" dirty="0"/>
              <a:t>The larger step-size is needed in the steep slope of modulating signal and a smaller </a:t>
            </a:r>
            <a:r>
              <a:rPr lang="en-US" dirty="0" err="1"/>
              <a:t>stepsize</a:t>
            </a:r>
            <a:r>
              <a:rPr lang="en-US" dirty="0"/>
              <a:t> is needed where the message has a small slope. As a result, the minute details get missed. Hence, it would be better if we can control the adjustment of step-size, according to our requirement in order to obtain the sampling in a desired fashion. This is the concept of </a:t>
            </a:r>
            <a:r>
              <a:rPr lang="en-US" b="1" dirty="0"/>
              <a:t>Adaptive Delta Modulation (ADM)</a:t>
            </a:r>
            <a:r>
              <a:rPr lang="en-US" dirty="0"/>
              <a:t>.</a:t>
            </a:r>
          </a:p>
          <a:p>
            <a:endParaRPr lang="en-US" dirty="0"/>
          </a:p>
        </p:txBody>
      </p:sp>
    </p:spTree>
    <p:extLst>
      <p:ext uri="{BB962C8B-B14F-4D97-AF65-F5344CB8AC3E}">
        <p14:creationId xmlns:p14="http://schemas.microsoft.com/office/powerpoint/2010/main" val="40457195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Frequency Hopped Spread </a:t>
            </a:r>
            <a:r>
              <a:rPr lang="en-US" dirty="0" smtClean="0"/>
              <a:t>Spectrum</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This </a:t>
            </a:r>
            <a:r>
              <a:rPr lang="en-US" dirty="0"/>
              <a:t>is frequency hopping technique, where the users are made to change the frequencies of usage, from one to another in a specified time interval, hence called as </a:t>
            </a:r>
            <a:r>
              <a:rPr lang="en-US" b="1" dirty="0"/>
              <a:t>frequency hopping</a:t>
            </a:r>
            <a:r>
              <a:rPr lang="en-US" dirty="0"/>
              <a:t>. For example, a frequency was allotted to sender 1 for a particular period of time. Now, after a while, sender 1 hops to the other frequency and sender 2 uses the first frequency, which was previously used by sender 1. This is called as </a:t>
            </a:r>
            <a:r>
              <a:rPr lang="en-US" b="1" dirty="0"/>
              <a:t>frequency reuse</a:t>
            </a:r>
            <a:r>
              <a:rPr lang="en-US" dirty="0"/>
              <a:t>.</a:t>
            </a:r>
          </a:p>
          <a:p>
            <a:pPr marL="0" indent="0">
              <a:buNone/>
            </a:pPr>
            <a:r>
              <a:rPr lang="en-US" dirty="0"/>
              <a:t>The frequencies of the data are hopped from one to another in order to provide a secure transmission. The amount of time spent on each frequency hop is called as </a:t>
            </a:r>
            <a:r>
              <a:rPr lang="en-US" b="1" dirty="0"/>
              <a:t>Dwell time</a:t>
            </a:r>
            <a:r>
              <a:rPr lang="en-US" dirty="0"/>
              <a:t>.</a:t>
            </a:r>
          </a:p>
          <a:p>
            <a:endParaRPr lang="en-US" dirty="0"/>
          </a:p>
        </p:txBody>
      </p:sp>
    </p:spTree>
    <p:extLst>
      <p:ext uri="{BB962C8B-B14F-4D97-AF65-F5344CB8AC3E}">
        <p14:creationId xmlns:p14="http://schemas.microsoft.com/office/powerpoint/2010/main" val="37154999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Companding</a:t>
            </a:r>
            <a:endParaRPr lang="en-US" dirty="0"/>
          </a:p>
        </p:txBody>
      </p:sp>
      <p:sp>
        <p:nvSpPr>
          <p:cNvPr id="3" name="Content Placeholder 2"/>
          <p:cNvSpPr>
            <a:spLocks noGrp="1"/>
          </p:cNvSpPr>
          <p:nvPr>
            <p:ph idx="1"/>
          </p:nvPr>
        </p:nvSpPr>
        <p:spPr/>
        <p:txBody>
          <a:bodyPr/>
          <a:lstStyle/>
          <a:p>
            <a:pPr marL="0" indent="0">
              <a:buNone/>
            </a:pPr>
            <a:r>
              <a:rPr lang="en-US" dirty="0" err="1"/>
              <a:t>Companding</a:t>
            </a:r>
            <a:r>
              <a:rPr lang="en-US" dirty="0"/>
              <a:t> refers to a technique for </a:t>
            </a:r>
            <a:r>
              <a:rPr lang="en-US" b="1" dirty="0"/>
              <a:t>compressing and then expanding (or decompressing) an analog or digital signal</a:t>
            </a:r>
            <a:r>
              <a:rPr lang="en-US" dirty="0"/>
              <a:t>. It is a combination of the words "compressing" and "expanding." This twin-sequential process is non-linear overall but linear over short periods of time. Data is compressed before being transmitted.</a:t>
            </a:r>
          </a:p>
        </p:txBody>
      </p:sp>
    </p:spTree>
    <p:extLst>
      <p:ext uri="{BB962C8B-B14F-4D97-AF65-F5344CB8AC3E}">
        <p14:creationId xmlns:p14="http://schemas.microsoft.com/office/powerpoint/2010/main" val="5339387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Unit-3</a:t>
            </a:r>
            <a:br>
              <a:rPr lang="en-US" dirty="0" smtClean="0"/>
            </a:br>
            <a:r>
              <a:rPr lang="en-US" dirty="0" smtClean="0"/>
              <a:t>Digital </a:t>
            </a:r>
            <a:r>
              <a:rPr lang="en-US" dirty="0"/>
              <a:t>Modulation </a:t>
            </a:r>
            <a:r>
              <a:rPr lang="en-US" dirty="0" smtClean="0"/>
              <a:t>Techniques </a:t>
            </a:r>
            <a:endParaRPr lang="en-US" dirty="0"/>
          </a:p>
        </p:txBody>
      </p:sp>
      <p:sp>
        <p:nvSpPr>
          <p:cNvPr id="5" name="Subtitle 4"/>
          <p:cNvSpPr>
            <a:spLocks noGrp="1"/>
          </p:cNvSpPr>
          <p:nvPr>
            <p:ph type="subTitle" idx="1"/>
          </p:nvPr>
        </p:nvSpPr>
        <p:spPr/>
        <p:txBody>
          <a:bodyPr>
            <a:normAutofit/>
          </a:bodyPr>
          <a:lstStyle/>
          <a:p>
            <a:pPr algn="l"/>
            <a:r>
              <a:rPr lang="en-US" sz="1800" dirty="0" smtClean="0">
                <a:solidFill>
                  <a:schemeClr val="tx1"/>
                </a:solidFill>
              </a:rPr>
              <a:t>Basic </a:t>
            </a:r>
            <a:r>
              <a:rPr lang="en-US" sz="1800" dirty="0">
                <a:solidFill>
                  <a:schemeClr val="tx1"/>
                </a:solidFill>
              </a:rPr>
              <a:t>block diagram and principle of working of the following:  </a:t>
            </a:r>
            <a:endParaRPr lang="en-US" sz="1800" dirty="0" smtClean="0">
              <a:solidFill>
                <a:schemeClr val="tx1"/>
              </a:solidFill>
            </a:endParaRPr>
          </a:p>
          <a:p>
            <a:pPr algn="l"/>
            <a:r>
              <a:rPr lang="en-US" sz="1800" dirty="0" smtClean="0">
                <a:solidFill>
                  <a:schemeClr val="tx1"/>
                </a:solidFill>
              </a:rPr>
              <a:t>-Amplitude </a:t>
            </a:r>
            <a:r>
              <a:rPr lang="en-US" sz="1800" dirty="0">
                <a:solidFill>
                  <a:schemeClr val="tx1"/>
                </a:solidFill>
              </a:rPr>
              <a:t>shift keying (ASK): Interrupted continuous wave (ICW), two tone modulation  </a:t>
            </a:r>
            <a:endParaRPr lang="en-US" sz="1800" dirty="0" smtClean="0">
              <a:solidFill>
                <a:schemeClr val="tx1"/>
              </a:solidFill>
            </a:endParaRPr>
          </a:p>
          <a:p>
            <a:pPr algn="l"/>
            <a:r>
              <a:rPr lang="en-US" sz="1800" dirty="0" smtClean="0">
                <a:solidFill>
                  <a:schemeClr val="tx1"/>
                </a:solidFill>
              </a:rPr>
              <a:t>-Frequency </a:t>
            </a:r>
            <a:r>
              <a:rPr lang="en-US" sz="1800" dirty="0">
                <a:solidFill>
                  <a:schemeClr val="tx1"/>
                </a:solidFill>
              </a:rPr>
              <a:t>Shift keying (FSK)  </a:t>
            </a:r>
            <a:endParaRPr lang="en-US" sz="1800" dirty="0" smtClean="0">
              <a:solidFill>
                <a:schemeClr val="tx1"/>
              </a:solidFill>
            </a:endParaRPr>
          </a:p>
          <a:p>
            <a:pPr algn="l"/>
            <a:r>
              <a:rPr lang="en-US" sz="1800" dirty="0">
                <a:solidFill>
                  <a:schemeClr val="tx1"/>
                </a:solidFill>
              </a:rPr>
              <a:t>-</a:t>
            </a:r>
            <a:r>
              <a:rPr lang="en-US" sz="1800" dirty="0" smtClean="0">
                <a:solidFill>
                  <a:schemeClr val="tx1"/>
                </a:solidFill>
              </a:rPr>
              <a:t>Phase </a:t>
            </a:r>
            <a:r>
              <a:rPr lang="en-US" sz="1800" dirty="0">
                <a:solidFill>
                  <a:schemeClr val="tx1"/>
                </a:solidFill>
              </a:rPr>
              <a:t>shift keying (PSK), Quadrature Phase Shift Keying(QPSK) </a:t>
            </a:r>
          </a:p>
        </p:txBody>
      </p:sp>
    </p:spTree>
    <p:extLst>
      <p:ext uri="{BB962C8B-B14F-4D97-AF65-F5344CB8AC3E}">
        <p14:creationId xmlns:p14="http://schemas.microsoft.com/office/powerpoint/2010/main" val="1006367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Amplitude Shift Keying</a:t>
            </a:r>
          </a:p>
        </p:txBody>
      </p:sp>
      <p:sp>
        <p:nvSpPr>
          <p:cNvPr id="3" name="Content Placeholder 2"/>
          <p:cNvSpPr>
            <a:spLocks noGrp="1"/>
          </p:cNvSpPr>
          <p:nvPr>
            <p:ph idx="1"/>
          </p:nvPr>
        </p:nvSpPr>
        <p:spPr/>
        <p:txBody>
          <a:bodyPr>
            <a:normAutofit lnSpcReduction="10000"/>
          </a:bodyPr>
          <a:lstStyle/>
          <a:p>
            <a:r>
              <a:rPr lang="en-US" b="1" dirty="0"/>
              <a:t>Amplitude Shift Keying </a:t>
            </a:r>
            <a:r>
              <a:rPr lang="en-US" dirty="0" smtClean="0"/>
              <a:t>is </a:t>
            </a:r>
            <a:r>
              <a:rPr lang="en-US" dirty="0"/>
              <a:t>a type of Amplitude Modulation which represents the binary data in the form of variations in the amplitude of a signal.</a:t>
            </a:r>
          </a:p>
          <a:p>
            <a:r>
              <a:rPr lang="en-US" dirty="0"/>
              <a:t>Any modulated signal has a high frequency carrier. The binary signal when ASK modulated, gives a </a:t>
            </a:r>
            <a:r>
              <a:rPr lang="en-US" b="1" dirty="0"/>
              <a:t>zero</a:t>
            </a:r>
            <a:r>
              <a:rPr lang="en-US" dirty="0"/>
              <a:t> value for </a:t>
            </a:r>
            <a:r>
              <a:rPr lang="en-US" b="1" dirty="0"/>
              <a:t>Low</a:t>
            </a:r>
            <a:r>
              <a:rPr lang="en-US" dirty="0"/>
              <a:t> input while it gives the </a:t>
            </a:r>
            <a:r>
              <a:rPr lang="en-US" b="1" dirty="0"/>
              <a:t>carrier output</a:t>
            </a:r>
            <a:r>
              <a:rPr lang="en-US" dirty="0"/>
              <a:t> for </a:t>
            </a:r>
            <a:r>
              <a:rPr lang="en-US" b="1" dirty="0"/>
              <a:t>High</a:t>
            </a:r>
            <a:r>
              <a:rPr lang="en-US" dirty="0"/>
              <a:t> input.</a:t>
            </a:r>
          </a:p>
          <a:p>
            <a:pPr marL="0" indent="0">
              <a:buNone/>
            </a:pPr>
            <a:endParaRPr lang="en-US" dirty="0"/>
          </a:p>
        </p:txBody>
      </p:sp>
    </p:spTree>
    <p:extLst>
      <p:ext uri="{BB962C8B-B14F-4D97-AF65-F5344CB8AC3E}">
        <p14:creationId xmlns:p14="http://schemas.microsoft.com/office/powerpoint/2010/main" val="38237963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562599"/>
          </a:xfrm>
          <a:prstGeom prst="rect">
            <a:avLst/>
          </a:prstGeom>
        </p:spPr>
      </p:pic>
    </p:spTree>
    <p:extLst>
      <p:ext uri="{BB962C8B-B14F-4D97-AF65-F5344CB8AC3E}">
        <p14:creationId xmlns:p14="http://schemas.microsoft.com/office/powerpoint/2010/main" val="11126273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ASK Modulator</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241" y="914400"/>
            <a:ext cx="8573159" cy="5943600"/>
          </a:xfrm>
        </p:spPr>
      </p:pic>
    </p:spTree>
    <p:extLst>
      <p:ext uri="{BB962C8B-B14F-4D97-AF65-F5344CB8AC3E}">
        <p14:creationId xmlns:p14="http://schemas.microsoft.com/office/powerpoint/2010/main" val="839101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carrier generator, sends a continuous high-frequency carrier. The binary sequence from the message signal makes the unipolar input to be either High or Low. The high signal closes the switch, allowing a carrier wave. Hence, the output will be the carrier signal at high input. When there is low input, the switch opens, allowing no voltage to appear. Hence, the output will be low.</a:t>
            </a:r>
          </a:p>
          <a:p>
            <a:pPr marL="0" indent="0">
              <a:buNone/>
            </a:pPr>
            <a:r>
              <a:rPr lang="en-US" dirty="0"/>
              <a:t>The band-limiting filter, shapes the pulse depending upon the amplitude and phase characteristics of the band-limiting filter or the pulse-shaping filter.</a:t>
            </a:r>
          </a:p>
          <a:p>
            <a:endParaRPr lang="en-US" dirty="0"/>
          </a:p>
        </p:txBody>
      </p:sp>
    </p:spTree>
    <p:extLst>
      <p:ext uri="{BB962C8B-B14F-4D97-AF65-F5344CB8AC3E}">
        <p14:creationId xmlns:p14="http://schemas.microsoft.com/office/powerpoint/2010/main" val="899869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52400" y="1066800"/>
            <a:ext cx="304800" cy="350838"/>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685800"/>
            <a:ext cx="8229600" cy="5440363"/>
          </a:xfrm>
        </p:spPr>
        <p:txBody>
          <a:bodyPr/>
          <a:lstStyle/>
          <a:p>
            <a:r>
              <a:rPr lang="en-US" dirty="0" smtClean="0"/>
              <a:t>The configuring process of digital signals is easier than analog signals.</a:t>
            </a:r>
          </a:p>
          <a:p>
            <a:r>
              <a:rPr lang="en-US" dirty="0" smtClean="0"/>
              <a:t>Digital signals can be saved and retrieved more conveniently than analog signals.</a:t>
            </a:r>
          </a:p>
          <a:p>
            <a:r>
              <a:rPr lang="en-US" dirty="0" smtClean="0"/>
              <a:t>Many of the digital circuits have almost common encoding techniques and hence similar devices can be used for a number of purposes.</a:t>
            </a:r>
          </a:p>
          <a:p>
            <a:r>
              <a:rPr lang="en-US" dirty="0" smtClean="0"/>
              <a:t>The capacity of the channel is effectively utilized by digital signals.</a:t>
            </a:r>
          </a:p>
          <a:p>
            <a:endParaRPr lang="en-US" dirty="0"/>
          </a:p>
        </p:txBody>
      </p:sp>
    </p:spTree>
    <p:extLst>
      <p:ext uri="{BB962C8B-B14F-4D97-AF65-F5344CB8AC3E}">
        <p14:creationId xmlns:p14="http://schemas.microsoft.com/office/powerpoint/2010/main" val="14434223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 Demodulator</a:t>
            </a:r>
          </a:p>
        </p:txBody>
      </p:sp>
      <p:sp>
        <p:nvSpPr>
          <p:cNvPr id="3" name="Content Placeholder 2"/>
          <p:cNvSpPr>
            <a:spLocks noGrp="1"/>
          </p:cNvSpPr>
          <p:nvPr>
            <p:ph idx="1"/>
          </p:nvPr>
        </p:nvSpPr>
        <p:spPr/>
        <p:txBody>
          <a:bodyPr>
            <a:normAutofit lnSpcReduction="10000"/>
          </a:bodyPr>
          <a:lstStyle/>
          <a:p>
            <a:pPr marL="0" indent="0">
              <a:buNone/>
            </a:pPr>
            <a:r>
              <a:rPr lang="en-US" dirty="0"/>
              <a:t>There are two types of ASK Demodulation techniques. They are −</a:t>
            </a:r>
          </a:p>
          <a:p>
            <a:r>
              <a:rPr lang="en-US" dirty="0"/>
              <a:t>Asynchronous ASK Demodulation/detection</a:t>
            </a:r>
          </a:p>
          <a:p>
            <a:r>
              <a:rPr lang="en-US" dirty="0"/>
              <a:t>Synchronous ASK Demodulation/detection</a:t>
            </a:r>
          </a:p>
          <a:p>
            <a:pPr marL="0" indent="0">
              <a:buNone/>
            </a:pPr>
            <a:r>
              <a:rPr lang="en-US" dirty="0"/>
              <a:t>The clock frequency at the transmitter when matches with the clock frequency at the receiver, it is known as a </a:t>
            </a:r>
            <a:r>
              <a:rPr lang="en-US" b="1" dirty="0"/>
              <a:t>Synchronous method</a:t>
            </a:r>
            <a:r>
              <a:rPr lang="en-US" dirty="0"/>
              <a:t>, as the frequency gets synchronized. Otherwise, it is known as </a:t>
            </a:r>
            <a:r>
              <a:rPr lang="en-US" b="1" dirty="0"/>
              <a:t>Asynchronous</a:t>
            </a:r>
            <a:r>
              <a:rPr lang="en-US" dirty="0"/>
              <a:t>.</a:t>
            </a:r>
          </a:p>
          <a:p>
            <a:pPr marL="0" indent="0">
              <a:buNone/>
            </a:pPr>
            <a:endParaRPr lang="en-US" dirty="0"/>
          </a:p>
        </p:txBody>
      </p:sp>
    </p:spTree>
    <p:extLst>
      <p:ext uri="{BB962C8B-B14F-4D97-AF65-F5344CB8AC3E}">
        <p14:creationId xmlns:p14="http://schemas.microsoft.com/office/powerpoint/2010/main" val="16841140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81000"/>
            <a:ext cx="9175244" cy="6019800"/>
          </a:xfrm>
          <a:prstGeom prst="rect">
            <a:avLst/>
          </a:prstGeom>
        </p:spPr>
      </p:pic>
    </p:spTree>
    <p:extLst>
      <p:ext uri="{BB962C8B-B14F-4D97-AF65-F5344CB8AC3E}">
        <p14:creationId xmlns:p14="http://schemas.microsoft.com/office/powerpoint/2010/main" val="6602399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Contd..</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a:t>modulated ASK signal is given to the half-wave rectifier, which delivers a positive half output. The low pass filter suppresses the higher frequencies and gives an envelope detected output from which the comparator delivers a digital output.</a:t>
            </a:r>
          </a:p>
        </p:txBody>
      </p:sp>
    </p:spTree>
    <p:extLst>
      <p:ext uri="{BB962C8B-B14F-4D97-AF65-F5344CB8AC3E}">
        <p14:creationId xmlns:p14="http://schemas.microsoft.com/office/powerpoint/2010/main" val="32328000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74911" cy="5943600"/>
          </a:xfrm>
          <a:prstGeom prst="rect">
            <a:avLst/>
          </a:prstGeom>
        </p:spPr>
      </p:pic>
    </p:spTree>
    <p:extLst>
      <p:ext uri="{BB962C8B-B14F-4D97-AF65-F5344CB8AC3E}">
        <p14:creationId xmlns:p14="http://schemas.microsoft.com/office/powerpoint/2010/main" val="16487599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Shift Keying</a:t>
            </a:r>
          </a:p>
        </p:txBody>
      </p:sp>
      <p:sp>
        <p:nvSpPr>
          <p:cNvPr id="3" name="Content Placeholder 2"/>
          <p:cNvSpPr>
            <a:spLocks noGrp="1"/>
          </p:cNvSpPr>
          <p:nvPr>
            <p:ph idx="1"/>
          </p:nvPr>
        </p:nvSpPr>
        <p:spPr/>
        <p:txBody>
          <a:bodyPr>
            <a:normAutofit lnSpcReduction="10000"/>
          </a:bodyPr>
          <a:lstStyle/>
          <a:p>
            <a:pPr marL="0" indent="0">
              <a:buNone/>
            </a:pPr>
            <a:r>
              <a:rPr lang="en-US" b="1" dirty="0"/>
              <a:t>Frequency Shift Keying </a:t>
            </a:r>
            <a:r>
              <a:rPr lang="en-US" dirty="0" smtClean="0"/>
              <a:t>FSK </a:t>
            </a:r>
            <a:r>
              <a:rPr lang="en-US" dirty="0"/>
              <a:t>is the digital modulation technique in which the frequency of the carrier signal varies according to the digital signal changes. FSK is a scheme of frequency modulation.</a:t>
            </a:r>
          </a:p>
          <a:p>
            <a:pPr marL="0" indent="0">
              <a:buNone/>
            </a:pPr>
            <a:r>
              <a:rPr lang="en-US" dirty="0"/>
              <a:t>The output of a FSK modulated wave is high in frequency for a binary High input and is low in frequency for a binary Low input. The binary </a:t>
            </a:r>
            <a:r>
              <a:rPr lang="en-US" b="1" dirty="0"/>
              <a:t>1s</a:t>
            </a:r>
            <a:r>
              <a:rPr lang="en-US" dirty="0"/>
              <a:t> and </a:t>
            </a:r>
            <a:r>
              <a:rPr lang="en-US" b="1" dirty="0"/>
              <a:t>0s</a:t>
            </a:r>
            <a:r>
              <a:rPr lang="en-US" dirty="0"/>
              <a:t> are called Mark and Space frequencies.</a:t>
            </a:r>
          </a:p>
          <a:p>
            <a:endParaRPr lang="en-US" dirty="0"/>
          </a:p>
        </p:txBody>
      </p:sp>
    </p:spTree>
    <p:extLst>
      <p:ext uri="{BB962C8B-B14F-4D97-AF65-F5344CB8AC3E}">
        <p14:creationId xmlns:p14="http://schemas.microsoft.com/office/powerpoint/2010/main" val="4832831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57200"/>
            <a:ext cx="9143999" cy="6373091"/>
          </a:xfrm>
        </p:spPr>
      </p:pic>
    </p:spTree>
    <p:extLst>
      <p:ext uri="{BB962C8B-B14F-4D97-AF65-F5344CB8AC3E}">
        <p14:creationId xmlns:p14="http://schemas.microsoft.com/office/powerpoint/2010/main" val="4006654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1" y="457200"/>
            <a:ext cx="9141099" cy="5562600"/>
          </a:xfrm>
          <a:prstGeom prst="rect">
            <a:avLst/>
          </a:prstGeom>
        </p:spPr>
      </p:pic>
    </p:spTree>
    <p:extLst>
      <p:ext uri="{BB962C8B-B14F-4D97-AF65-F5344CB8AC3E}">
        <p14:creationId xmlns:p14="http://schemas.microsoft.com/office/powerpoint/2010/main" val="6021479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marL="0" indent="0">
              <a:buNone/>
            </a:pPr>
            <a:r>
              <a:rPr lang="en-US" dirty="0"/>
              <a:t>The two oscillators, producing a higher and a lower frequency signals, are connected to a switch along with an internal clock. To avoid the abrupt phase discontinuities of the output waveform during the transmission of the message, a clock is applied to both the oscillators, internally. The binary input sequence is applied to the transmitter so as to choose the frequencies according to the binary input.</a:t>
            </a:r>
          </a:p>
        </p:txBody>
      </p:sp>
    </p:spTree>
    <p:extLst>
      <p:ext uri="{BB962C8B-B14F-4D97-AF65-F5344CB8AC3E}">
        <p14:creationId xmlns:p14="http://schemas.microsoft.com/office/powerpoint/2010/main" val="8409272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FSK </a:t>
            </a:r>
            <a:r>
              <a:rPr lang="en-US" dirty="0" smtClean="0"/>
              <a:t>Demodulator</a:t>
            </a:r>
            <a:endParaRPr lang="en-US" dirty="0"/>
          </a:p>
        </p:txBody>
      </p:sp>
      <p:sp>
        <p:nvSpPr>
          <p:cNvPr id="3" name="Content Placeholder 2"/>
          <p:cNvSpPr>
            <a:spLocks noGrp="1"/>
          </p:cNvSpPr>
          <p:nvPr>
            <p:ph idx="1"/>
          </p:nvPr>
        </p:nvSpPr>
        <p:spPr/>
        <p:txBody>
          <a:bodyPr/>
          <a:lstStyle/>
          <a:p>
            <a:pPr marL="0" indent="0">
              <a:buNone/>
            </a:pPr>
            <a:r>
              <a:rPr lang="en-US" dirty="0"/>
              <a:t>There are different methods for demodulating a FSK wave. The main methods of FSK detection are </a:t>
            </a:r>
            <a:r>
              <a:rPr lang="en-US" b="1" dirty="0"/>
              <a:t>asynchronous detector</a:t>
            </a:r>
            <a:r>
              <a:rPr lang="en-US" dirty="0"/>
              <a:t> and </a:t>
            </a:r>
            <a:r>
              <a:rPr lang="en-US" b="1" dirty="0"/>
              <a:t>synchronous detector</a:t>
            </a:r>
            <a:r>
              <a:rPr lang="en-US" dirty="0"/>
              <a:t>. The synchronous detector is a coherent one, while asynchronous detector is a non-coherent one.</a:t>
            </a:r>
          </a:p>
        </p:txBody>
      </p:sp>
    </p:spTree>
    <p:extLst>
      <p:ext uri="{BB962C8B-B14F-4D97-AF65-F5344CB8AC3E}">
        <p14:creationId xmlns:p14="http://schemas.microsoft.com/office/powerpoint/2010/main" val="41652830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0" y="228600"/>
            <a:ext cx="9161879" cy="6096000"/>
          </a:xfrm>
          <a:prstGeom prst="rect">
            <a:avLst/>
          </a:prstGeom>
        </p:spPr>
      </p:pic>
    </p:spTree>
    <p:extLst>
      <p:ext uri="{BB962C8B-B14F-4D97-AF65-F5344CB8AC3E}">
        <p14:creationId xmlns:p14="http://schemas.microsoft.com/office/powerpoint/2010/main" val="3128295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Block Diagram of Digital Communication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438400"/>
            <a:ext cx="8763000" cy="3875252"/>
          </a:xfrm>
        </p:spPr>
      </p:pic>
      <p:sp>
        <p:nvSpPr>
          <p:cNvPr id="5" name="TextBox 4"/>
          <p:cNvSpPr txBox="1"/>
          <p:nvPr/>
        </p:nvSpPr>
        <p:spPr>
          <a:xfrm>
            <a:off x="914400" y="1524000"/>
            <a:ext cx="7162800" cy="646331"/>
          </a:xfrm>
          <a:prstGeom prst="rect">
            <a:avLst/>
          </a:prstGeom>
          <a:noFill/>
        </p:spPr>
        <p:txBody>
          <a:bodyPr wrap="square" rtlCol="0">
            <a:spAutoFit/>
          </a:bodyPr>
          <a:lstStyle/>
          <a:p>
            <a:r>
              <a:rPr lang="en-US" dirty="0"/>
              <a:t>The elements which form a digital communication system is represented by the following block diagram for the ease of understanding.</a:t>
            </a:r>
          </a:p>
        </p:txBody>
      </p:sp>
    </p:spTree>
    <p:extLst>
      <p:ext uri="{BB962C8B-B14F-4D97-AF65-F5344CB8AC3E}">
        <p14:creationId xmlns:p14="http://schemas.microsoft.com/office/powerpoint/2010/main" val="40973842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The FSK signal is passed through the two Band Pass Filters </a:t>
            </a:r>
            <a:r>
              <a:rPr lang="en-US" i="1" dirty="0" err="1"/>
              <a:t>BPFs</a:t>
            </a:r>
            <a:r>
              <a:rPr lang="en-US" dirty="0" err="1"/>
              <a:t>BPFs</a:t>
            </a:r>
            <a:r>
              <a:rPr lang="en-US" dirty="0"/>
              <a:t>, tuned to </a:t>
            </a:r>
            <a:r>
              <a:rPr lang="en-US" b="1" dirty="0"/>
              <a:t>Space</a:t>
            </a:r>
            <a:r>
              <a:rPr lang="en-US" dirty="0"/>
              <a:t> and </a:t>
            </a:r>
            <a:r>
              <a:rPr lang="en-US" b="1" dirty="0"/>
              <a:t>Mark</a:t>
            </a:r>
            <a:r>
              <a:rPr lang="en-US" dirty="0"/>
              <a:t> frequencies. The output from these two BPFs look like ASK signal, which is given to the envelope detector. The signal in each envelope detector is modulated asynchronously.</a:t>
            </a:r>
          </a:p>
          <a:p>
            <a:pPr marL="0" indent="0">
              <a:buNone/>
            </a:pPr>
            <a:r>
              <a:rPr lang="en-US" dirty="0"/>
              <a:t>The decision circuit chooses which output is more likely and selects it from any one of the envelope detectors. It also re-shapes the waveform to a rectangular one.</a:t>
            </a:r>
          </a:p>
          <a:p>
            <a:endParaRPr lang="en-US" dirty="0"/>
          </a:p>
        </p:txBody>
      </p:sp>
    </p:spTree>
    <p:extLst>
      <p:ext uri="{BB962C8B-B14F-4D97-AF65-F5344CB8AC3E}">
        <p14:creationId xmlns:p14="http://schemas.microsoft.com/office/powerpoint/2010/main" val="18077805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410"/>
            <a:ext cx="9144000" cy="6671180"/>
          </a:xfrm>
          <a:prstGeom prst="rect">
            <a:avLst/>
          </a:prstGeom>
        </p:spPr>
      </p:pic>
    </p:spTree>
    <p:extLst>
      <p:ext uri="{BB962C8B-B14F-4D97-AF65-F5344CB8AC3E}">
        <p14:creationId xmlns:p14="http://schemas.microsoft.com/office/powerpoint/2010/main" val="37539507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FSK signal input is given to the two mixers with local oscillator circuits. These two are connected to two band pass filters. These combinations act as demodulators and the decision circuit chooses which output is more likely and selects it from any one of the detectors. The two signals have a minimum frequency separation.</a:t>
            </a:r>
          </a:p>
          <a:p>
            <a:pPr marL="0" indent="0">
              <a:buNone/>
            </a:pPr>
            <a:r>
              <a:rPr lang="en-US" dirty="0"/>
              <a:t>For both of the demodulators, the bandwidth of each of them depends on their bit rate. This synchronous demodulator is a bit complex than asynchronous type demodulators.</a:t>
            </a:r>
          </a:p>
          <a:p>
            <a:endParaRPr lang="en-US" dirty="0"/>
          </a:p>
        </p:txBody>
      </p:sp>
    </p:spTree>
    <p:extLst>
      <p:ext uri="{BB962C8B-B14F-4D97-AF65-F5344CB8AC3E}">
        <p14:creationId xmlns:p14="http://schemas.microsoft.com/office/powerpoint/2010/main" val="224722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Shift Keying</a:t>
            </a:r>
          </a:p>
        </p:txBody>
      </p:sp>
      <p:sp>
        <p:nvSpPr>
          <p:cNvPr id="3" name="Content Placeholder 2"/>
          <p:cNvSpPr>
            <a:spLocks noGrp="1"/>
          </p:cNvSpPr>
          <p:nvPr>
            <p:ph idx="1"/>
          </p:nvPr>
        </p:nvSpPr>
        <p:spPr/>
        <p:txBody>
          <a:bodyPr/>
          <a:lstStyle/>
          <a:p>
            <a:pPr marL="0" indent="0">
              <a:buNone/>
            </a:pPr>
            <a:r>
              <a:rPr lang="en-US" b="1" dirty="0"/>
              <a:t>Phase Shift Keying </a:t>
            </a:r>
            <a:r>
              <a:rPr lang="en-US" i="1" dirty="0"/>
              <a:t>PSK</a:t>
            </a:r>
            <a:r>
              <a:rPr lang="en-US" dirty="0"/>
              <a:t>PSK is the digital modulation technique in which the phase of the carrier signal is changed by varying the sine and cosine inputs at a particular time. PSK technique is widely used for wireless LANs, bio-metric, contactless operations, along with RFID and Bluetooth communications.</a:t>
            </a:r>
          </a:p>
        </p:txBody>
      </p:sp>
    </p:spTree>
    <p:extLst>
      <p:ext uri="{BB962C8B-B14F-4D97-AF65-F5344CB8AC3E}">
        <p14:creationId xmlns:p14="http://schemas.microsoft.com/office/powerpoint/2010/main" val="40549289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457200"/>
            <a:ext cx="8229600" cy="5668963"/>
          </a:xfrm>
        </p:spPr>
        <p:txBody>
          <a:bodyPr>
            <a:normAutofit fontScale="77500" lnSpcReduction="20000"/>
          </a:bodyPr>
          <a:lstStyle/>
          <a:p>
            <a:pPr marL="0" indent="0">
              <a:buNone/>
            </a:pPr>
            <a:r>
              <a:rPr lang="en-US" dirty="0"/>
              <a:t>PSK is of two types, depending upon the phases the signal gets shifted. They are −</a:t>
            </a:r>
          </a:p>
          <a:p>
            <a:r>
              <a:rPr lang="en-US" b="1" u="sng" dirty="0"/>
              <a:t>Binary Phase Shift Keying </a:t>
            </a:r>
            <a:r>
              <a:rPr lang="en-US" b="1" u="sng" dirty="0" smtClean="0"/>
              <a:t>BPSK</a:t>
            </a:r>
            <a:endParaRPr lang="en-US" b="1" u="sng" dirty="0"/>
          </a:p>
          <a:p>
            <a:pPr marL="0" indent="0">
              <a:buNone/>
            </a:pPr>
            <a:r>
              <a:rPr lang="en-US" dirty="0"/>
              <a:t>This is also called as 2-phase PSK or Phase Reversal Keying. In this technique, the sine wave carrier takes two phase reversals such as 0° and 180°.</a:t>
            </a:r>
          </a:p>
          <a:p>
            <a:pPr marL="0" indent="0">
              <a:buNone/>
            </a:pPr>
            <a:r>
              <a:rPr lang="en-US" dirty="0"/>
              <a:t>BPSK is basically a Double Side Band Suppressed Carrier </a:t>
            </a:r>
            <a:r>
              <a:rPr lang="en-US" dirty="0" smtClean="0"/>
              <a:t>DSBSC </a:t>
            </a:r>
            <a:r>
              <a:rPr lang="en-US" dirty="0"/>
              <a:t>modulation scheme, for message being the digital information.</a:t>
            </a:r>
          </a:p>
          <a:p>
            <a:r>
              <a:rPr lang="en-US" b="1" u="sng" dirty="0"/>
              <a:t>Quadrature Phase Shift Keying </a:t>
            </a:r>
            <a:r>
              <a:rPr lang="en-US" b="1" i="1" u="sng" dirty="0" smtClean="0"/>
              <a:t>QPSK</a:t>
            </a:r>
            <a:endParaRPr lang="en-US" b="1" u="sng" dirty="0"/>
          </a:p>
          <a:p>
            <a:pPr marL="0" indent="0">
              <a:buNone/>
            </a:pPr>
            <a:r>
              <a:rPr lang="en-US" dirty="0"/>
              <a:t>This is the phase shift keying technique, in which the sine wave carrier takes four phase reversals such as 0°, 90°, 180°, and 270°.</a:t>
            </a:r>
          </a:p>
          <a:p>
            <a:pPr marL="0" indent="0">
              <a:buNone/>
            </a:pPr>
            <a:r>
              <a:rPr lang="en-US" dirty="0"/>
              <a:t>If this kind of techniques are further extended, PSK can be done by eight or sixteen values also, depending upon the requirement.</a:t>
            </a:r>
          </a:p>
          <a:p>
            <a:endParaRPr lang="en-US" dirty="0"/>
          </a:p>
        </p:txBody>
      </p:sp>
    </p:spTree>
    <p:extLst>
      <p:ext uri="{BB962C8B-B14F-4D97-AF65-F5344CB8AC3E}">
        <p14:creationId xmlns:p14="http://schemas.microsoft.com/office/powerpoint/2010/main" val="9992174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537"/>
            <a:ext cx="9144000" cy="6622927"/>
          </a:xfrm>
          <a:prstGeom prst="rect">
            <a:avLst/>
          </a:prstGeom>
        </p:spPr>
      </p:pic>
    </p:spTree>
    <p:extLst>
      <p:ext uri="{BB962C8B-B14F-4D97-AF65-F5344CB8AC3E}">
        <p14:creationId xmlns:p14="http://schemas.microsoft.com/office/powerpoint/2010/main" val="12229655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lstStyle/>
          <a:p>
            <a:pPr marL="0" indent="0">
              <a:buNone/>
            </a:pPr>
            <a:r>
              <a:rPr lang="en-US" dirty="0"/>
              <a:t>The modulation of BPSK is done using a balance modulator, which multiplies the two signals applied at the input. For a zero binary input, the phase will be </a:t>
            </a:r>
            <a:r>
              <a:rPr lang="en-US" b="1" dirty="0"/>
              <a:t>0°</a:t>
            </a:r>
            <a:r>
              <a:rPr lang="en-US" dirty="0"/>
              <a:t> and for a high input, the phase reversal is of </a:t>
            </a:r>
            <a:r>
              <a:rPr lang="en-US" b="1" dirty="0"/>
              <a:t>180°</a:t>
            </a:r>
            <a:r>
              <a:rPr lang="en-US" dirty="0"/>
              <a:t>.</a:t>
            </a:r>
          </a:p>
        </p:txBody>
      </p:sp>
    </p:spTree>
    <p:extLst>
      <p:ext uri="{BB962C8B-B14F-4D97-AF65-F5344CB8AC3E}">
        <p14:creationId xmlns:p14="http://schemas.microsoft.com/office/powerpoint/2010/main" val="42580819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Tree>
    <p:extLst>
      <p:ext uri="{BB962C8B-B14F-4D97-AF65-F5344CB8AC3E}">
        <p14:creationId xmlns:p14="http://schemas.microsoft.com/office/powerpoint/2010/main" val="22334092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9" y="381000"/>
            <a:ext cx="9133861" cy="6102773"/>
          </a:xfrm>
          <a:prstGeom prst="rect">
            <a:avLst/>
          </a:prstGeom>
        </p:spPr>
      </p:pic>
    </p:spTree>
    <p:extLst>
      <p:ext uri="{BB962C8B-B14F-4D97-AF65-F5344CB8AC3E}">
        <p14:creationId xmlns:p14="http://schemas.microsoft.com/office/powerpoint/2010/main" val="22529366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By recovering the band-limited message signal, with the help of the mixer circuit and the band pass filter, the first stage of demodulation gets completed. The base band signal which is band limited is obtained and this signal is used to regenerate the binary message bit stream.</a:t>
            </a:r>
          </a:p>
          <a:p>
            <a:pPr marL="0" indent="0">
              <a:buNone/>
            </a:pPr>
            <a:r>
              <a:rPr lang="en-US" dirty="0"/>
              <a:t>In the next stage of demodulation, the bit clock rate is needed at the detector circuit to produce the original binary message signal. If the bit rate is a sub-multiple of the carrier frequency, then the bit clock regeneration is simplified. To make the circuit easily understandable, a decision-making circuit may also be inserted at the 2</a:t>
            </a:r>
            <a:r>
              <a:rPr lang="en-US" baseline="30000" dirty="0"/>
              <a:t>nd</a:t>
            </a:r>
            <a:r>
              <a:rPr lang="en-US" dirty="0"/>
              <a:t> stage of detection.</a:t>
            </a:r>
          </a:p>
          <a:p>
            <a:endParaRPr lang="en-US" dirty="0"/>
          </a:p>
        </p:txBody>
      </p:sp>
    </p:spTree>
    <p:extLst>
      <p:ext uri="{BB962C8B-B14F-4D97-AF65-F5344CB8AC3E}">
        <p14:creationId xmlns:p14="http://schemas.microsoft.com/office/powerpoint/2010/main" val="3168171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45719"/>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533400"/>
            <a:ext cx="8229600" cy="5592763"/>
          </a:xfrm>
        </p:spPr>
        <p:txBody>
          <a:bodyPr>
            <a:normAutofit fontScale="85000" lnSpcReduction="20000"/>
          </a:bodyPr>
          <a:lstStyle/>
          <a:p>
            <a:pPr marL="0" indent="0">
              <a:buNone/>
            </a:pPr>
            <a:r>
              <a:rPr lang="en-US" dirty="0"/>
              <a:t>Following are the sections of the digital communication </a:t>
            </a:r>
            <a:r>
              <a:rPr lang="en-US" dirty="0" smtClean="0"/>
              <a:t>system:-</a:t>
            </a:r>
            <a:endParaRPr lang="en-US" dirty="0"/>
          </a:p>
          <a:p>
            <a:pPr marL="0" indent="0">
              <a:buNone/>
            </a:pPr>
            <a:r>
              <a:rPr lang="en-US" b="1" u="sng" dirty="0" smtClean="0"/>
              <a:t>Source:-</a:t>
            </a:r>
          </a:p>
          <a:p>
            <a:pPr marL="0" indent="0">
              <a:buNone/>
            </a:pPr>
            <a:endParaRPr lang="en-US" b="1" u="sng" dirty="0"/>
          </a:p>
          <a:p>
            <a:pPr marL="0" indent="0">
              <a:buNone/>
            </a:pPr>
            <a:r>
              <a:rPr lang="en-US" dirty="0" smtClean="0"/>
              <a:t>The </a:t>
            </a:r>
            <a:r>
              <a:rPr lang="en-US" dirty="0"/>
              <a:t>source can be an </a:t>
            </a:r>
            <a:r>
              <a:rPr lang="en-US" b="1" dirty="0"/>
              <a:t>analog</a:t>
            </a:r>
            <a:r>
              <a:rPr lang="en-US" dirty="0"/>
              <a:t> signal. </a:t>
            </a:r>
            <a:r>
              <a:rPr lang="en-US" b="1" dirty="0"/>
              <a:t>Example</a:t>
            </a:r>
            <a:r>
              <a:rPr lang="en-US" dirty="0"/>
              <a:t>: A Sound signal</a:t>
            </a:r>
          </a:p>
          <a:p>
            <a:pPr marL="0" indent="0">
              <a:buNone/>
            </a:pPr>
            <a:r>
              <a:rPr lang="en-US" b="1" u="sng" dirty="0"/>
              <a:t>Input </a:t>
            </a:r>
            <a:r>
              <a:rPr lang="en-US" b="1" u="sng" dirty="0" smtClean="0"/>
              <a:t>Transducer:-</a:t>
            </a:r>
          </a:p>
          <a:p>
            <a:pPr marL="0" indent="0">
              <a:buNone/>
            </a:pPr>
            <a:endParaRPr lang="en-US" b="1" u="sng" dirty="0"/>
          </a:p>
          <a:p>
            <a:pPr marL="0" indent="0">
              <a:buNone/>
            </a:pPr>
            <a:r>
              <a:rPr lang="en-US" dirty="0" smtClean="0"/>
              <a:t>This </a:t>
            </a:r>
            <a:r>
              <a:rPr lang="en-US" dirty="0"/>
              <a:t>is a transducer which takes a physical input and converts it to an electrical signal (</a:t>
            </a:r>
            <a:r>
              <a:rPr lang="en-US" b="1" dirty="0"/>
              <a:t>Example</a:t>
            </a:r>
            <a:r>
              <a:rPr lang="en-US" dirty="0"/>
              <a:t>: microphone). This block also consists of an </a:t>
            </a:r>
            <a:r>
              <a:rPr lang="en-US" b="1" dirty="0"/>
              <a:t>analog to digital</a:t>
            </a:r>
            <a:r>
              <a:rPr lang="en-US" dirty="0"/>
              <a:t> converter where a digital signal is needed for further processes.</a:t>
            </a:r>
          </a:p>
          <a:p>
            <a:pPr marL="0" indent="0">
              <a:buNone/>
            </a:pPr>
            <a:r>
              <a:rPr lang="en-US" dirty="0" smtClean="0"/>
              <a:t>A </a:t>
            </a:r>
            <a:r>
              <a:rPr lang="en-US" dirty="0"/>
              <a:t>digital signal is generally represented by a binary sequence.</a:t>
            </a:r>
          </a:p>
          <a:p>
            <a:endParaRPr lang="en-US" dirty="0"/>
          </a:p>
        </p:txBody>
      </p:sp>
    </p:spTree>
    <p:extLst>
      <p:ext uri="{BB962C8B-B14F-4D97-AF65-F5344CB8AC3E}">
        <p14:creationId xmlns:p14="http://schemas.microsoft.com/office/powerpoint/2010/main" val="37683368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Quadrature Phase Shift Keying</a:t>
            </a:r>
          </a:p>
        </p:txBody>
      </p:sp>
      <p:sp>
        <p:nvSpPr>
          <p:cNvPr id="3" name="Content Placeholder 2"/>
          <p:cNvSpPr>
            <a:spLocks noGrp="1"/>
          </p:cNvSpPr>
          <p:nvPr>
            <p:ph idx="1"/>
          </p:nvPr>
        </p:nvSpPr>
        <p:spPr/>
        <p:txBody>
          <a:bodyPr>
            <a:normAutofit lnSpcReduction="10000"/>
          </a:bodyPr>
          <a:lstStyle/>
          <a:p>
            <a:pPr marL="0" indent="0">
              <a:buNone/>
            </a:pPr>
            <a:r>
              <a:rPr lang="en-US" dirty="0"/>
              <a:t>The </a:t>
            </a:r>
            <a:r>
              <a:rPr lang="en-US" b="1" dirty="0"/>
              <a:t>Quadrature Phase Shift Keying </a:t>
            </a:r>
            <a:r>
              <a:rPr lang="en-US" i="1" dirty="0" smtClean="0"/>
              <a:t>QPSK</a:t>
            </a:r>
            <a:r>
              <a:rPr lang="en-US" dirty="0" smtClean="0"/>
              <a:t> </a:t>
            </a:r>
            <a:r>
              <a:rPr lang="en-US" dirty="0"/>
              <a:t>is a variation of BPSK, and it is also a Double Side Band Suppressed Carrier </a:t>
            </a:r>
            <a:r>
              <a:rPr lang="en-US" i="1" dirty="0"/>
              <a:t>DSBSC</a:t>
            </a:r>
            <a:r>
              <a:rPr lang="en-US" dirty="0"/>
              <a:t>DSBSC modulation scheme, which sends two bits of digital information at a time, called as </a:t>
            </a:r>
            <a:r>
              <a:rPr lang="en-US" b="1" dirty="0" err="1"/>
              <a:t>bigits</a:t>
            </a:r>
            <a:r>
              <a:rPr lang="en-US" dirty="0"/>
              <a:t>.</a:t>
            </a:r>
          </a:p>
          <a:p>
            <a:pPr marL="0" indent="0">
              <a:buNone/>
            </a:pPr>
            <a:r>
              <a:rPr lang="en-US" dirty="0"/>
              <a:t>Instead of the conversion of digital bits into a series of digital stream, it converts them into bit pairs. This decreases the data bit rate to half, which allows space for the other users.</a:t>
            </a:r>
          </a:p>
          <a:p>
            <a:endParaRPr lang="en-US" dirty="0"/>
          </a:p>
        </p:txBody>
      </p:sp>
    </p:spTree>
    <p:extLst>
      <p:ext uri="{BB962C8B-B14F-4D97-AF65-F5344CB8AC3E}">
        <p14:creationId xmlns:p14="http://schemas.microsoft.com/office/powerpoint/2010/main" val="32878489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8506051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lstStyle/>
          <a:p>
            <a:pPr marL="0" indent="0">
              <a:buNone/>
            </a:pPr>
            <a:r>
              <a:rPr lang="en-US" dirty="0"/>
              <a:t>At the modulator’s input, the message signal’s even bits (i.e., 2</a:t>
            </a:r>
            <a:r>
              <a:rPr lang="en-US" baseline="30000" dirty="0"/>
              <a:t>nd</a:t>
            </a:r>
            <a:r>
              <a:rPr lang="en-US" dirty="0"/>
              <a:t> bit, 4</a:t>
            </a:r>
            <a:r>
              <a:rPr lang="en-US" baseline="30000" dirty="0"/>
              <a:t>th</a:t>
            </a:r>
            <a:r>
              <a:rPr lang="en-US" dirty="0"/>
              <a:t> bit, 6</a:t>
            </a:r>
            <a:r>
              <a:rPr lang="en-US" baseline="30000" dirty="0"/>
              <a:t>th</a:t>
            </a:r>
            <a:r>
              <a:rPr lang="en-US" dirty="0"/>
              <a:t> bit, etc.) and odd bits (i.e., 1st bit, 3</a:t>
            </a:r>
            <a:r>
              <a:rPr lang="en-US" baseline="30000" dirty="0"/>
              <a:t>rd</a:t>
            </a:r>
            <a:r>
              <a:rPr lang="en-US" dirty="0"/>
              <a:t> bit, 5</a:t>
            </a:r>
            <a:r>
              <a:rPr lang="en-US" baseline="30000" dirty="0"/>
              <a:t>th</a:t>
            </a:r>
            <a:r>
              <a:rPr lang="en-US" dirty="0"/>
              <a:t> bit, etc.) are separated by the bits splitter and are multiplied with the same carrier to generate odd BPSK (called as </a:t>
            </a:r>
            <a:r>
              <a:rPr lang="en-US" b="1" dirty="0"/>
              <a:t>PSK</a:t>
            </a:r>
            <a:r>
              <a:rPr lang="en-US" b="1" baseline="-25000" dirty="0"/>
              <a:t>I</a:t>
            </a:r>
            <a:r>
              <a:rPr lang="en-US" dirty="0"/>
              <a:t>) and even BPSK (called as </a:t>
            </a:r>
            <a:r>
              <a:rPr lang="en-US" b="1" dirty="0"/>
              <a:t>PSK</a:t>
            </a:r>
            <a:r>
              <a:rPr lang="en-US" b="1" baseline="-25000" dirty="0"/>
              <a:t>Q</a:t>
            </a:r>
            <a:r>
              <a:rPr lang="en-US" dirty="0"/>
              <a:t>). The </a:t>
            </a:r>
            <a:r>
              <a:rPr lang="en-US" b="1" dirty="0"/>
              <a:t>PSK</a:t>
            </a:r>
            <a:r>
              <a:rPr lang="en-US" b="1" baseline="-25000" dirty="0"/>
              <a:t>Q</a:t>
            </a:r>
            <a:r>
              <a:rPr lang="en-US" dirty="0"/>
              <a:t> signal is anyhow phase shifted by 90° before being modulated.</a:t>
            </a:r>
          </a:p>
        </p:txBody>
      </p:sp>
    </p:spTree>
    <p:extLst>
      <p:ext uri="{BB962C8B-B14F-4D97-AF65-F5344CB8AC3E}">
        <p14:creationId xmlns:p14="http://schemas.microsoft.com/office/powerpoint/2010/main" val="37372876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5867399"/>
          </a:xfrm>
          <a:prstGeom prst="rect">
            <a:avLst/>
          </a:prstGeom>
        </p:spPr>
      </p:pic>
    </p:spTree>
    <p:extLst>
      <p:ext uri="{BB962C8B-B14F-4D97-AF65-F5344CB8AC3E}">
        <p14:creationId xmlns:p14="http://schemas.microsoft.com/office/powerpoint/2010/main" val="25841207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71"/>
            <a:ext cx="9144000" cy="6820857"/>
          </a:xfrm>
          <a:prstGeom prst="rect">
            <a:avLst/>
          </a:prstGeom>
        </p:spPr>
      </p:pic>
    </p:spTree>
    <p:extLst>
      <p:ext uri="{BB962C8B-B14F-4D97-AF65-F5344CB8AC3E}">
        <p14:creationId xmlns:p14="http://schemas.microsoft.com/office/powerpoint/2010/main" val="3295935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4544</Words>
  <Application>Microsoft Office PowerPoint</Application>
  <PresentationFormat>On-screen Show (4:3)</PresentationFormat>
  <Paragraphs>301</Paragraphs>
  <Slides>94</Slides>
  <Notes>0</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 DIGITAL COMMUNICATION </vt:lpstr>
      <vt:lpstr>Introduction to Digital Communication</vt:lpstr>
      <vt:lpstr>The Necessity of Digitization</vt:lpstr>
      <vt:lpstr>Representation of Signals</vt:lpstr>
      <vt:lpstr>Comparison of Digital Communication With Analog Communication </vt:lpstr>
      <vt:lpstr> </vt:lpstr>
      <vt:lpstr> </vt:lpstr>
      <vt:lpstr>Block Diagram of Digital Communication</vt:lpstr>
      <vt:lpstr> </vt:lpstr>
      <vt:lpstr> </vt:lpstr>
      <vt:lpstr> </vt:lpstr>
      <vt:lpstr> </vt:lpstr>
      <vt:lpstr> </vt:lpstr>
      <vt:lpstr> </vt:lpstr>
      <vt:lpstr>Unit-2 Sampling theorem and its basic concept.</vt:lpstr>
      <vt:lpstr>Sampling Theorem Defination</vt:lpstr>
      <vt:lpstr> </vt:lpstr>
      <vt:lpstr>Sampling Output Block Diagram</vt:lpstr>
      <vt:lpstr> </vt:lpstr>
      <vt:lpstr>Sampling Output Waveforms</vt:lpstr>
      <vt:lpstr>Analog Pulse Modulation</vt:lpstr>
      <vt:lpstr>Pulse Amplitude Modulation</vt:lpstr>
      <vt:lpstr>The following figures explain the Pulse Amplitude Modulation</vt:lpstr>
      <vt:lpstr>Pulse Width Modulation</vt:lpstr>
      <vt:lpstr>The following figures explain the types of Pulse Width Modulations.</vt:lpstr>
      <vt:lpstr>Pulse Position Modulation</vt:lpstr>
      <vt:lpstr>The following figures explain the Pulse Position Modulation.</vt:lpstr>
      <vt:lpstr>Comparison between PAM, PWM, and PPM</vt:lpstr>
      <vt:lpstr>Quantization </vt:lpstr>
      <vt:lpstr> </vt:lpstr>
      <vt:lpstr> </vt:lpstr>
      <vt:lpstr>Contd…</vt:lpstr>
      <vt:lpstr>Contd…</vt:lpstr>
      <vt:lpstr>Types of Quantization</vt:lpstr>
      <vt:lpstr>There are two types of uniform quantization. They are Mid-Rise type and Mid-Tread type. The following figures represent the two types of uniform quantization.</vt:lpstr>
      <vt:lpstr>Contd…</vt:lpstr>
      <vt:lpstr>Quantization Error</vt:lpstr>
      <vt:lpstr>The following figure illustrates an example for a quantization error, indicating the difference between the original signal and the quantized signal.</vt:lpstr>
      <vt:lpstr>Quantization Noise</vt:lpstr>
      <vt:lpstr>Pulse Code Modulation</vt:lpstr>
      <vt:lpstr>Waveform of PCM</vt:lpstr>
      <vt:lpstr> </vt:lpstr>
      <vt:lpstr>Basic Elements of PCM</vt:lpstr>
      <vt:lpstr> </vt:lpstr>
      <vt:lpstr> </vt:lpstr>
      <vt:lpstr> </vt:lpstr>
      <vt:lpstr> </vt:lpstr>
      <vt:lpstr>Benefits or advantages of PCM</vt:lpstr>
      <vt:lpstr>Drawbacks or disadvantages of PCM</vt:lpstr>
      <vt:lpstr>Differential PCM</vt:lpstr>
      <vt:lpstr>DPCM Transmitter</vt:lpstr>
      <vt:lpstr> </vt:lpstr>
      <vt:lpstr> </vt:lpstr>
      <vt:lpstr>DPCM Receiver</vt:lpstr>
      <vt:lpstr> </vt:lpstr>
      <vt:lpstr>Delta and Adaptive Modulation</vt:lpstr>
      <vt:lpstr> </vt:lpstr>
      <vt:lpstr>Delta Modulator</vt:lpstr>
      <vt:lpstr>Continued..</vt:lpstr>
      <vt:lpstr>Delta Demodulator</vt:lpstr>
      <vt:lpstr>Contd..</vt:lpstr>
      <vt:lpstr>Adaptive Delta Modulation</vt:lpstr>
      <vt:lpstr>Frequency Hopped Spread Spectrum</vt:lpstr>
      <vt:lpstr>Companding</vt:lpstr>
      <vt:lpstr>Unit-3 Digital Modulation Techniques </vt:lpstr>
      <vt:lpstr>Amplitude Shift Keying</vt:lpstr>
      <vt:lpstr>PowerPoint Presentation</vt:lpstr>
      <vt:lpstr>ASK Modulator</vt:lpstr>
      <vt:lpstr>Contd..</vt:lpstr>
      <vt:lpstr>ASK Demodulator</vt:lpstr>
      <vt:lpstr>PowerPoint Presentation</vt:lpstr>
      <vt:lpstr>Contd..</vt:lpstr>
      <vt:lpstr>PowerPoint Presentation</vt:lpstr>
      <vt:lpstr>Frequency Shift Keying</vt:lpstr>
      <vt:lpstr> </vt:lpstr>
      <vt:lpstr>PowerPoint Presentation</vt:lpstr>
      <vt:lpstr>Contd..</vt:lpstr>
      <vt:lpstr>FSK Demodulator</vt:lpstr>
      <vt:lpstr>PowerPoint Presentation</vt:lpstr>
      <vt:lpstr>Contd..</vt:lpstr>
      <vt:lpstr>PowerPoint Presentation</vt:lpstr>
      <vt:lpstr>Contd..</vt:lpstr>
      <vt:lpstr>Phase Shift Keying</vt:lpstr>
      <vt:lpstr> </vt:lpstr>
      <vt:lpstr>PowerPoint Presentation</vt:lpstr>
      <vt:lpstr>Contd..</vt:lpstr>
      <vt:lpstr>PowerPoint Presentation</vt:lpstr>
      <vt:lpstr>PowerPoint Presentation</vt:lpstr>
      <vt:lpstr>Contd..</vt:lpstr>
      <vt:lpstr>Quadrature Phase Shift Keying</vt:lpstr>
      <vt:lpstr>PowerPoint Presentation</vt:lpstr>
      <vt:lpstr>Contd..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COMMUNICATION</dc:title>
  <dc:creator>Sparrow</dc:creator>
  <cp:lastModifiedBy>Sparrow</cp:lastModifiedBy>
  <cp:revision>22</cp:revision>
  <dcterms:created xsi:type="dcterms:W3CDTF">2020-08-22T06:47:33Z</dcterms:created>
  <dcterms:modified xsi:type="dcterms:W3CDTF">2020-08-27T09:37:07Z</dcterms:modified>
</cp:coreProperties>
</file>